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0" r:id="rId2"/>
    <p:sldMasterId id="2147483732" r:id="rId3"/>
    <p:sldMasterId id="2147483744" r:id="rId4"/>
  </p:sldMasterIdLst>
  <p:notesMasterIdLst>
    <p:notesMasterId r:id="rId12"/>
  </p:notesMasterIdLst>
  <p:sldIdLst>
    <p:sldId id="258" r:id="rId5"/>
    <p:sldId id="259" r:id="rId6"/>
    <p:sldId id="269" r:id="rId7"/>
    <p:sldId id="270" r:id="rId8"/>
    <p:sldId id="271" r:id="rId9"/>
    <p:sldId id="272" r:id="rId10"/>
    <p:sldId id="273" r:id="rId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63" autoAdjust="0"/>
    <p:restoredTop sz="83505" autoAdjust="0"/>
  </p:normalViewPr>
  <p:slideViewPr>
    <p:cSldViewPr>
      <p:cViewPr>
        <p:scale>
          <a:sx n="53" d="100"/>
          <a:sy n="53" d="100"/>
        </p:scale>
        <p:origin x="-111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9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0DFE3-C556-42A4-AD7C-A72229200648}" type="datetimeFigureOut">
              <a:rPr lang="zh-TW" altLang="en-US" smtClean="0"/>
              <a:pPr/>
              <a:t>2014/2/14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3602B9-7D6C-4B44-9289-1330144DDDD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00656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3602B9-7D6C-4B44-9289-1330144DDDD9}" type="slidenum">
              <a:rPr lang="zh-TW" altLang="en-US" smtClean="0">
                <a:solidFill>
                  <a:prstClr val="black"/>
                </a:solidFill>
              </a:rPr>
              <a:pPr/>
              <a:t>3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1.</a:t>
            </a:r>
            <a:r>
              <a:rPr lang="zh-TW" altLang="en-US" dirty="0" smtClean="0"/>
              <a:t>綜所稅每年</a:t>
            </a:r>
            <a:r>
              <a:rPr lang="en-US" altLang="zh-TW" dirty="0" smtClean="0"/>
              <a:t>5</a:t>
            </a:r>
            <a:r>
              <a:rPr lang="zh-TW" altLang="en-US" dirty="0" smtClean="0"/>
              <a:t>月份要申報要繳納，現在會有寄稅額試算的清單可以不用申報直接繳納</a:t>
            </a:r>
            <a:r>
              <a:rPr lang="en-US" altLang="zh-TW" dirty="0" smtClean="0"/>
              <a:t>,</a:t>
            </a:r>
          </a:p>
          <a:p>
            <a:r>
              <a:rPr lang="zh-TW" altLang="en-US" dirty="0" smtClean="0"/>
              <a:t>   畢業工作之後就要開始申報繳納所得稅了，中樂透或是統一發票中獎金額超過</a:t>
            </a:r>
            <a:r>
              <a:rPr lang="en-US" altLang="zh-TW" dirty="0" smtClean="0"/>
              <a:t>2000</a:t>
            </a:r>
            <a:r>
              <a:rPr lang="zh-TW" altLang="en-US" dirty="0" smtClean="0"/>
              <a:t>都會被扣繳</a:t>
            </a:r>
            <a:r>
              <a:rPr lang="en-US" altLang="zh-TW" dirty="0" smtClean="0"/>
              <a:t>(</a:t>
            </a:r>
            <a:r>
              <a:rPr lang="zh-TW" altLang="en-US" dirty="0" smtClean="0"/>
              <a:t>這也是所得稅的一種</a:t>
            </a:r>
            <a:r>
              <a:rPr lang="en-US" altLang="zh-TW" dirty="0" smtClean="0"/>
              <a:t>)</a:t>
            </a:r>
          </a:p>
          <a:p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   </a:t>
            </a:r>
            <a:endParaRPr lang="en-US" altLang="zh-TW" dirty="0" smtClean="0"/>
          </a:p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3602B9-7D6C-4B44-9289-1330144DDDD9}" type="slidenum">
              <a:rPr lang="zh-TW" altLang="en-US" smtClean="0">
                <a:solidFill>
                  <a:prstClr val="black"/>
                </a:solidFill>
              </a:rPr>
              <a:pPr/>
              <a:t>4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3602B9-7D6C-4B44-9289-1330144DDDD9}" type="slidenum">
              <a:rPr lang="zh-TW" altLang="en-US" smtClean="0">
                <a:solidFill>
                  <a:prstClr val="black"/>
                </a:solidFill>
              </a:rPr>
              <a:pPr/>
              <a:t>5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3602B9-7D6C-4B44-9289-1330144DDDD9}" type="slidenum">
              <a:rPr lang="zh-TW" altLang="en-US" smtClean="0">
                <a:solidFill>
                  <a:prstClr val="black"/>
                </a:solidFill>
              </a:rPr>
              <a:pPr/>
              <a:t>6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3602B9-7D6C-4B44-9289-1330144DDDD9}" type="slidenum">
              <a:rPr lang="zh-TW" altLang="en-US" smtClean="0">
                <a:solidFill>
                  <a:prstClr val="black"/>
                </a:solidFill>
              </a:rPr>
              <a:pPr/>
              <a:t>7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A7AE0F-8E76-49C5-8AC8-C1B6B12452B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70D66-7B2A-44E7-858F-84568C447E7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B869F-E784-486F-83DB-BB874F6D039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A7AE0F-8E76-49C5-8AC8-C1B6B12452B6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1F836-DF57-4CA5-9AEA-5F08AF6241F9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7DBCC-F6B3-4CB2-B412-07EC8F24BE9B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B5F9C-B159-410C-B3AC-28EF17856D26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1044C-03C0-4ABE-8304-3E6497BA0038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78B08-EF03-42CE-AF84-45F59747F6C1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F2934-37E9-4013-9279-79B729EA9374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EF848-4925-4E69-887F-DD099AB5DE58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1F836-DF57-4CA5-9AEA-5F08AF6241F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CCBB1-BA01-4CA1-A65C-4F26E458DB8E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70D66-7B2A-44E7-858F-84568C447E71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B869F-E784-486F-83DB-BB874F6D0396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A7AE0F-8E76-49C5-8AC8-C1B6B12452B6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1F836-DF57-4CA5-9AEA-5F08AF6241F9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7DBCC-F6B3-4CB2-B412-07EC8F24BE9B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B5F9C-B159-410C-B3AC-28EF17856D26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1044C-03C0-4ABE-8304-3E6497BA0038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78B08-EF03-42CE-AF84-45F59747F6C1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F2934-37E9-4013-9279-79B729EA9374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7DBCC-F6B3-4CB2-B412-07EC8F24BE9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EF848-4925-4E69-887F-DD099AB5DE58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CCBB1-BA01-4CA1-A65C-4F26E458DB8E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70D66-7B2A-44E7-858F-84568C447E71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B869F-E784-486F-83DB-BB874F6D0396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A7AE0F-8E76-49C5-8AC8-C1B6B12452B6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1F836-DF57-4CA5-9AEA-5F08AF6241F9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7DBCC-F6B3-4CB2-B412-07EC8F24BE9B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B5F9C-B159-410C-B3AC-28EF17856D26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1044C-03C0-4ABE-8304-3E6497BA0038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78B08-EF03-42CE-AF84-45F59747F6C1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B5F9C-B159-410C-B3AC-28EF17856D2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F2934-37E9-4013-9279-79B729EA9374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EF848-4925-4E69-887F-DD099AB5DE58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CCBB1-BA01-4CA1-A65C-4F26E458DB8E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70D66-7B2A-44E7-858F-84568C447E71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B869F-E784-486F-83DB-BB874F6D0396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1044C-03C0-4ABE-8304-3E6497BA003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78B08-EF03-42CE-AF84-45F59747F6C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F2934-37E9-4013-9279-79B729EA937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EF848-4925-4E69-887F-DD099AB5DE5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CCBB1-BA01-4CA1-A65C-4F26E458DB8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 smtClean="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 smtClean="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 smtClean="0">
                <a:ea typeface="新細明體" pitchFamily="18" charset="-120"/>
              </a:defRPr>
            </a:lvl1pPr>
          </a:lstStyle>
          <a:p>
            <a:pPr>
              <a:defRPr/>
            </a:pPr>
            <a:fld id="{085202F2-7763-443E-BA59-2DF4509BCC5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 smtClean="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 smtClean="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 smtClean="0">
                <a:ea typeface="新細明體" pitchFamily="18" charset="-120"/>
              </a:defRPr>
            </a:lvl1pPr>
          </a:lstStyle>
          <a:p>
            <a:pPr>
              <a:defRPr/>
            </a:pPr>
            <a:fld id="{085202F2-7763-443E-BA59-2DF4509BCC55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 smtClean="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 smtClean="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 smtClean="0">
                <a:ea typeface="新細明體" pitchFamily="18" charset="-120"/>
              </a:defRPr>
            </a:lvl1pPr>
          </a:lstStyle>
          <a:p>
            <a:pPr>
              <a:defRPr/>
            </a:pPr>
            <a:fld id="{085202F2-7763-443E-BA59-2DF4509BCC55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 smtClean="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 smtClean="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 smtClean="0">
                <a:ea typeface="新細明體" pitchFamily="18" charset="-120"/>
              </a:defRPr>
            </a:lvl1pPr>
          </a:lstStyle>
          <a:p>
            <a:pPr>
              <a:defRPr/>
            </a:pPr>
            <a:fld id="{085202F2-7763-443E-BA59-2DF4509BCC55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anykie@hotmail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0000CC"/>
            </a:gs>
            <a:gs pos="100000">
              <a:srgbClr val="00005E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066800"/>
            <a:ext cx="7772400" cy="1790696"/>
          </a:xfrm>
          <a:noFill/>
          <a:ln w="41275">
            <a:solidFill>
              <a:srgbClr val="FFFF00"/>
            </a:solidFill>
          </a:ln>
        </p:spPr>
        <p:txBody>
          <a:bodyPr/>
          <a:lstStyle/>
          <a:p>
            <a:pPr eaLnBrk="1" hangingPunct="1"/>
            <a:r>
              <a:rPr lang="zh-TW" altLang="en-US" sz="40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當我們稅在一起</a:t>
            </a:r>
          </a:p>
        </p:txBody>
      </p:sp>
      <p:sp>
        <p:nvSpPr>
          <p:cNvPr id="9219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124200"/>
            <a:ext cx="7696200" cy="29718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zh-TW" sz="4000" b="1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80000"/>
              </a:lnSpc>
            </a:pPr>
            <a:endParaRPr lang="en-US" altLang="zh-TW" sz="4000" b="1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80000"/>
              </a:lnSpc>
            </a:pPr>
            <a:r>
              <a:rPr lang="zh-TW" altLang="en-US" sz="40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主講人</a:t>
            </a:r>
            <a:r>
              <a:rPr lang="en-US" altLang="zh-TW" sz="40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40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賴憬頤 會計師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0000CC"/>
            </a:gs>
            <a:gs pos="100000">
              <a:srgbClr val="00005E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09600"/>
            <a:ext cx="7772400" cy="1470025"/>
          </a:xfrm>
          <a:noFill/>
          <a:ln w="41275">
            <a:solidFill>
              <a:srgbClr val="FFFF00"/>
            </a:solidFill>
          </a:ln>
        </p:spPr>
        <p:txBody>
          <a:bodyPr/>
          <a:lstStyle/>
          <a:p>
            <a:pPr eaLnBrk="1" hangingPunct="1"/>
            <a:r>
              <a:rPr lang="zh-TW" altLang="en-US" sz="60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目錄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362200"/>
            <a:ext cx="7848600" cy="4038600"/>
          </a:xfrm>
          <a:noFill/>
          <a:ln w="25400">
            <a:solidFill>
              <a:srgbClr val="FFFF00"/>
            </a:solidFill>
          </a:ln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自我介紹</a:t>
            </a: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各稅簡介</a:t>
            </a: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endParaRPr lang="zh-TW" altLang="en-US" sz="3000" b="1" dirty="0" smtClean="0">
              <a:solidFill>
                <a:schemeClr val="bg1"/>
              </a:solidFill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0000CC"/>
            </a:gs>
            <a:gs pos="100000">
              <a:srgbClr val="00005E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09600"/>
            <a:ext cx="7772400" cy="1470025"/>
          </a:xfrm>
          <a:noFill/>
          <a:ln w="41275">
            <a:solidFill>
              <a:srgbClr val="FFFF00"/>
            </a:solidFill>
          </a:ln>
        </p:spPr>
        <p:txBody>
          <a:bodyPr/>
          <a:lstStyle/>
          <a:p>
            <a:pPr eaLnBrk="1" hangingPunct="1"/>
            <a:r>
              <a:rPr lang="zh-TW" altLang="en-US" sz="40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自我介紹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362200"/>
            <a:ext cx="7848600" cy="4038600"/>
          </a:xfrm>
          <a:noFill/>
          <a:ln w="25400">
            <a:solidFill>
              <a:srgbClr val="FFFF00"/>
            </a:solidFill>
          </a:ln>
        </p:spPr>
        <p:txBody>
          <a:bodyPr>
            <a:normAutofit/>
          </a:bodyPr>
          <a:lstStyle/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姓名</a:t>
            </a: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:</a:t>
            </a: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賴憬頤</a:t>
            </a: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電話</a:t>
            </a: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:0933842885 </a:t>
            </a: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、</a:t>
            </a: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0229636660-18</a:t>
            </a: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FB: </a:t>
            </a: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  <a:hlinkClick r:id="rId3"/>
              </a:rPr>
              <a:t>anykie@hotmail.com</a:t>
            </a: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公司</a:t>
            </a: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:</a:t>
            </a: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賴明福會計師事務所</a:t>
            </a: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0000CC"/>
            </a:gs>
            <a:gs pos="100000">
              <a:srgbClr val="00005E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09600"/>
            <a:ext cx="7772400" cy="1470025"/>
          </a:xfrm>
          <a:noFill/>
          <a:ln w="41275">
            <a:solidFill>
              <a:srgbClr val="FFFF00"/>
            </a:solidFill>
          </a:ln>
        </p:spPr>
        <p:txBody>
          <a:bodyPr/>
          <a:lstStyle/>
          <a:p>
            <a:pPr eaLnBrk="1" hangingPunct="1"/>
            <a:r>
              <a:rPr lang="zh-TW" altLang="en-US" sz="40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各稅簡介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362200"/>
            <a:ext cx="7848600" cy="4038600"/>
          </a:xfrm>
          <a:noFill/>
          <a:ln w="25400">
            <a:solidFill>
              <a:srgbClr val="FFFF00"/>
            </a:solidFill>
          </a:ln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稅分哪幾種</a:t>
            </a: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?</a:t>
            </a: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自然人工作賺錢、中樂透、賭馬贏了要繳綜合所得稅</a:t>
            </a: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	ex:</a:t>
            </a: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雞排妹走秀的</a:t>
            </a: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40</a:t>
            </a: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萬、賀一航澳門賭馬贏的</a:t>
            </a: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100</a:t>
            </a: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萬、隔壁大牛中樂透</a:t>
            </a: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1000</a:t>
            </a: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萬</a:t>
            </a: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自然人錢太多送一點給別人要繳贈與稅</a:t>
            </a: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	ex:</a:t>
            </a: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侯佩岑老公婚前送他的</a:t>
            </a: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2</a:t>
            </a: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億元豪宅</a:t>
            </a: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0000CC"/>
            </a:gs>
            <a:gs pos="100000">
              <a:srgbClr val="00005E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09600"/>
            <a:ext cx="7772400" cy="1470025"/>
          </a:xfrm>
          <a:noFill/>
          <a:ln w="41275">
            <a:solidFill>
              <a:srgbClr val="FFFF00"/>
            </a:solidFill>
          </a:ln>
        </p:spPr>
        <p:txBody>
          <a:bodyPr/>
          <a:lstStyle/>
          <a:p>
            <a:pPr eaLnBrk="1" hangingPunct="1"/>
            <a:r>
              <a:rPr lang="zh-TW" altLang="en-US" sz="40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各稅簡介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362200"/>
            <a:ext cx="7848600" cy="4038600"/>
          </a:xfrm>
          <a:noFill/>
          <a:ln w="25400">
            <a:solidFill>
              <a:srgbClr val="FFFF00"/>
            </a:solidFill>
          </a:ln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自然人死翹翹了要繳遺產稅</a:t>
            </a: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	ex:</a:t>
            </a: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王永慶過世了要繳上億元的遺產稅</a:t>
            </a: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lvl="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r>
              <a:rPr lang="zh-TW" altLang="en-US" sz="3000" b="1" dirty="0" smtClean="0">
                <a:solidFill>
                  <a:srgbClr val="FFFFFF"/>
                </a:solidFill>
                <a:ea typeface="標楷體" pitchFamily="65" charset="-120"/>
              </a:rPr>
              <a:t>自然人去買東西會被加</a:t>
            </a:r>
            <a:r>
              <a:rPr lang="en-US" altLang="zh-TW" sz="3000" b="1" dirty="0" smtClean="0">
                <a:solidFill>
                  <a:srgbClr val="FFFFFF"/>
                </a:solidFill>
                <a:ea typeface="標楷體" pitchFamily="65" charset="-120"/>
              </a:rPr>
              <a:t>5%</a:t>
            </a:r>
            <a:r>
              <a:rPr lang="zh-TW" altLang="en-US" sz="3000" b="1" dirty="0" smtClean="0">
                <a:solidFill>
                  <a:srgbClr val="FFFFFF"/>
                </a:solidFill>
                <a:ea typeface="標楷體" pitchFamily="65" charset="-120"/>
              </a:rPr>
              <a:t>的營業稅</a:t>
            </a:r>
            <a:endParaRPr lang="en-US" altLang="zh-TW" sz="3000" b="1" dirty="0" smtClean="0">
              <a:solidFill>
                <a:srgbClr val="FFFFFF"/>
              </a:solidFill>
              <a:ea typeface="標楷體" pitchFamily="65" charset="-120"/>
            </a:endParaRPr>
          </a:p>
          <a:p>
            <a:pPr marL="609600" lvl="0" indent="-609600" algn="l" eaLnBrk="1" hangingPunct="1">
              <a:lnSpc>
                <a:spcPct val="90000"/>
              </a:lnSpc>
            </a:pPr>
            <a:r>
              <a:rPr lang="en-US" altLang="zh-TW" sz="3000" b="1" dirty="0" smtClean="0">
                <a:solidFill>
                  <a:srgbClr val="FFFFFF"/>
                </a:solidFill>
                <a:ea typeface="標楷體" pitchFamily="65" charset="-120"/>
              </a:rPr>
              <a:t>	ex:</a:t>
            </a:r>
            <a:r>
              <a:rPr lang="zh-TW" altLang="en-US" sz="3000" b="1" dirty="0" smtClean="0">
                <a:solidFill>
                  <a:srgbClr val="FFFFFF"/>
                </a:solidFill>
                <a:ea typeface="標楷體" pitchFamily="65" charset="-120"/>
              </a:rPr>
              <a:t>光華商場買電腦商品，老闆說要發票要</a:t>
            </a:r>
            <a:r>
              <a:rPr lang="en-US" altLang="zh-TW" sz="3000" b="1" dirty="0" smtClean="0">
                <a:solidFill>
                  <a:srgbClr val="FFFFFF"/>
                </a:solidFill>
                <a:ea typeface="標楷體" pitchFamily="65" charset="-120"/>
              </a:rPr>
              <a:t>	</a:t>
            </a:r>
            <a:r>
              <a:rPr lang="zh-TW" altLang="en-US" sz="3000" b="1" dirty="0" smtClean="0">
                <a:solidFill>
                  <a:srgbClr val="FFFFFF"/>
                </a:solidFill>
                <a:ea typeface="標楷體" pitchFamily="65" charset="-120"/>
              </a:rPr>
              <a:t>   加</a:t>
            </a:r>
            <a:r>
              <a:rPr lang="en-US" altLang="zh-TW" sz="3000" b="1" dirty="0" smtClean="0">
                <a:solidFill>
                  <a:srgbClr val="FFFFFF"/>
                </a:solidFill>
                <a:ea typeface="標楷體" pitchFamily="65" charset="-120"/>
              </a:rPr>
              <a:t>5%</a:t>
            </a:r>
          </a:p>
          <a:p>
            <a:pPr marL="609600" lvl="0" indent="-609600" algn="l" eaLnBrk="1" hangingPunct="1">
              <a:lnSpc>
                <a:spcPct val="90000"/>
              </a:lnSpc>
            </a:pPr>
            <a:r>
              <a:rPr lang="en-US" altLang="zh-TW" sz="3000" b="1" dirty="0" smtClean="0">
                <a:solidFill>
                  <a:srgbClr val="FFFFFF"/>
                </a:solidFill>
                <a:ea typeface="標楷體" pitchFamily="65" charset="-120"/>
              </a:rPr>
              <a:t>		</a:t>
            </a:r>
            <a:r>
              <a:rPr lang="zh-TW" altLang="en-US" sz="3000" b="1" dirty="0" smtClean="0">
                <a:solidFill>
                  <a:srgbClr val="FFFFFF"/>
                </a:solidFill>
                <a:ea typeface="標楷體" pitchFamily="65" charset="-120"/>
              </a:rPr>
              <a:t>   去五分埔買衣服要發票一樣要加</a:t>
            </a:r>
            <a:r>
              <a:rPr lang="en-US" altLang="zh-TW" sz="3000" b="1" dirty="0" smtClean="0">
                <a:solidFill>
                  <a:srgbClr val="FFFFFF"/>
                </a:solidFill>
                <a:ea typeface="標楷體" pitchFamily="65" charset="-120"/>
              </a:rPr>
              <a:t>5%</a:t>
            </a:r>
          </a:p>
          <a:p>
            <a:pPr marL="609600" lvl="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endParaRPr lang="en-US" altLang="zh-TW" sz="3000" b="1" dirty="0" smtClean="0">
              <a:solidFill>
                <a:srgbClr val="FFFFFF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0000CC"/>
            </a:gs>
            <a:gs pos="100000">
              <a:srgbClr val="00005E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09600"/>
            <a:ext cx="7772400" cy="1470025"/>
          </a:xfrm>
          <a:noFill/>
          <a:ln w="41275">
            <a:solidFill>
              <a:srgbClr val="FFFF00"/>
            </a:solidFill>
          </a:ln>
        </p:spPr>
        <p:txBody>
          <a:bodyPr/>
          <a:lstStyle/>
          <a:p>
            <a:pPr eaLnBrk="1" hangingPunct="1"/>
            <a:r>
              <a:rPr lang="zh-TW" altLang="en-US" sz="40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各稅簡介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362200"/>
            <a:ext cx="7848600" cy="4038600"/>
          </a:xfrm>
          <a:noFill/>
          <a:ln w="25400">
            <a:solidFill>
              <a:srgbClr val="FFFF00"/>
            </a:solidFill>
          </a:ln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光華商場老闆和五分埔老闆娘每個單會</a:t>
            </a: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15</a:t>
            </a: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號之前要把我們給他的營業稅繳給稅局</a:t>
            </a: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五分埔老闆娘每年度</a:t>
            </a: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5</a:t>
            </a: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月份要繳公司營所稅</a:t>
            </a: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炒房大戶勇哥轉手持有未滿兩年的房地產要繳奢侈稅</a:t>
            </a:r>
            <a:endParaRPr lang="en-US" altLang="zh-TW" sz="3000" b="1" dirty="0" smtClean="0">
              <a:solidFill>
                <a:srgbClr val="FFFFFF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0000CC"/>
            </a:gs>
            <a:gs pos="100000">
              <a:srgbClr val="00005E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09600"/>
            <a:ext cx="7772400" cy="1470025"/>
          </a:xfrm>
          <a:noFill/>
          <a:ln w="41275">
            <a:solidFill>
              <a:srgbClr val="FFFF00"/>
            </a:solidFill>
          </a:ln>
        </p:spPr>
        <p:txBody>
          <a:bodyPr/>
          <a:lstStyle/>
          <a:p>
            <a:pPr eaLnBrk="1" hangingPunct="1"/>
            <a:r>
              <a:rPr lang="zh-TW" altLang="en-US" sz="40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各稅簡介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362200"/>
            <a:ext cx="7848600" cy="4038600"/>
          </a:xfrm>
          <a:noFill/>
          <a:ln w="25400">
            <a:solidFill>
              <a:srgbClr val="FFFF00"/>
            </a:solidFill>
          </a:ln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郭富城名下的千萬超跑每年要繳牌照稅、燃料稅</a:t>
            </a: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小</a:t>
            </a: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S</a:t>
            </a: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住的帝寶每年要繳房屋稅、地價稅</a:t>
            </a: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庹宗康開的</a:t>
            </a: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Room 18 </a:t>
            </a: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、</a:t>
            </a:r>
            <a:r>
              <a:rPr lang="en-US" altLang="zh-TW" sz="3000" b="1" dirty="0" smtClean="0">
                <a:solidFill>
                  <a:schemeClr val="bg1"/>
                </a:solidFill>
                <a:ea typeface="標楷體" pitchFamily="65" charset="-120"/>
              </a:rPr>
              <a:t>Baby18</a:t>
            </a:r>
            <a:r>
              <a:rPr lang="zh-TW" altLang="en-US" sz="3000" b="1" dirty="0" smtClean="0">
                <a:solidFill>
                  <a:schemeClr val="bg1"/>
                </a:solidFill>
                <a:ea typeface="標楷體" pitchFamily="65" charset="-120"/>
              </a:rPr>
              <a:t>的門票收入要繳娛樂稅</a:t>
            </a: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itchFamily="2" charset="2"/>
              <a:buChar char="l"/>
            </a:pPr>
            <a:endParaRPr lang="en-US" altLang="zh-TW" sz="3000" b="1" dirty="0" smtClean="0">
              <a:solidFill>
                <a:schemeClr val="bg1"/>
              </a:solidFill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5_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1022</TotalTime>
  <Words>227</Words>
  <Application>Microsoft Office PowerPoint</Application>
  <PresentationFormat>如螢幕大小 (4:3)</PresentationFormat>
  <Paragraphs>51</Paragraphs>
  <Slides>7</Slides>
  <Notes>5</Notes>
  <HiddenSlides>0</HiddenSlides>
  <MMClips>0</MMClips>
  <ScaleCrop>false</ScaleCrop>
  <HeadingPairs>
    <vt:vector size="4" baseType="variant">
      <vt:variant>
        <vt:lpstr>佈景主題</vt:lpstr>
      </vt:variant>
      <vt:variant>
        <vt:i4>4</vt:i4>
      </vt:variant>
      <vt:variant>
        <vt:lpstr>投影片標題</vt:lpstr>
      </vt:variant>
      <vt:variant>
        <vt:i4>7</vt:i4>
      </vt:variant>
    </vt:vector>
  </HeadingPairs>
  <TitlesOfParts>
    <vt:vector size="11" baseType="lpstr">
      <vt:lpstr>預設簡報設計</vt:lpstr>
      <vt:lpstr>5_預設簡報設計</vt:lpstr>
      <vt:lpstr>1_預設簡報設計</vt:lpstr>
      <vt:lpstr>2_預設簡報設計</vt:lpstr>
      <vt:lpstr>當我們稅在一起</vt:lpstr>
      <vt:lpstr>目錄</vt:lpstr>
      <vt:lpstr>自我介紹</vt:lpstr>
      <vt:lpstr>各稅簡介</vt:lpstr>
      <vt:lpstr>各稅簡介</vt:lpstr>
      <vt:lpstr>各稅簡介</vt:lpstr>
      <vt:lpstr>各稅簡介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新企業環境下的成本問題</dc:title>
  <dc:creator>anykie</dc:creator>
  <cp:lastModifiedBy>user</cp:lastModifiedBy>
  <cp:revision>242</cp:revision>
  <dcterms:created xsi:type="dcterms:W3CDTF">2012-08-06T10:33:15Z</dcterms:created>
  <dcterms:modified xsi:type="dcterms:W3CDTF">2014-02-14T02:19:41Z</dcterms:modified>
</cp:coreProperties>
</file>