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6"/>
  </p:notesMasterIdLst>
  <p:sldIdLst>
    <p:sldId id="256" r:id="rId2"/>
    <p:sldId id="257" r:id="rId3"/>
    <p:sldId id="258" r:id="rId4"/>
    <p:sldId id="259" r:id="rId5"/>
    <p:sldId id="260" r:id="rId6"/>
    <p:sldId id="261" r:id="rId7"/>
    <p:sldId id="262" r:id="rId8"/>
    <p:sldId id="264" r:id="rId9"/>
    <p:sldId id="263" r:id="rId10"/>
    <p:sldId id="270" r:id="rId11"/>
    <p:sldId id="274" r:id="rId12"/>
    <p:sldId id="265" r:id="rId13"/>
    <p:sldId id="275" r:id="rId14"/>
    <p:sldId id="266" r:id="rId15"/>
    <p:sldId id="267" r:id="rId16"/>
    <p:sldId id="268" r:id="rId17"/>
    <p:sldId id="269" r:id="rId18"/>
    <p:sldId id="271" r:id="rId19"/>
    <p:sldId id="272" r:id="rId20"/>
    <p:sldId id="273" r:id="rId21"/>
    <p:sldId id="276" r:id="rId22"/>
    <p:sldId id="277" r:id="rId23"/>
    <p:sldId id="278" r:id="rId24"/>
    <p:sldId id="279" r:id="rId25"/>
  </p:sldIdLst>
  <p:sldSz cx="9144000" cy="6858000" type="screen4x3"/>
  <p:notesSz cx="6797675" cy="992663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6" autoAdjust="0"/>
    <p:restoredTop sz="94660"/>
  </p:normalViewPr>
  <p:slideViewPr>
    <p:cSldViewPr>
      <p:cViewPr varScale="1">
        <p:scale>
          <a:sx n="72" d="100"/>
          <a:sy n="72" d="100"/>
        </p:scale>
        <p:origin x="-109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48B26AEA-CA18-490B-B025-CFDE837F0AB3}" type="datetimeFigureOut">
              <a:rPr lang="zh-TW" altLang="en-US" smtClean="0"/>
              <a:pPr/>
              <a:t>2013/9/25</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8CDA7420-B7B2-44FB-BBE8-66913E9CC542}"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7" name="直線接點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標題 28"/>
          <p:cNvSpPr>
            <a:spLocks noGrp="1"/>
          </p:cNvSpPr>
          <p:nvPr>
            <p:ph type="ctrTitle"/>
          </p:nvPr>
        </p:nvSpPr>
        <p:spPr>
          <a:xfrm>
            <a:off x="381000" y="4853411"/>
            <a:ext cx="8458200" cy="1222375"/>
          </a:xfrm>
        </p:spPr>
        <p:txBody>
          <a:bodyPr anchor="t"/>
          <a:lstStyle/>
          <a:p>
            <a:r>
              <a:rPr kumimoji="0" lang="zh-TW" altLang="en-US" smtClean="0"/>
              <a:t>按一下以編輯母片標題樣式</a:t>
            </a:r>
            <a:endParaRPr kumimoji="0" lang="en-US"/>
          </a:p>
        </p:txBody>
      </p:sp>
      <p:sp>
        <p:nvSpPr>
          <p:cNvPr id="9" name="副標題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16" name="日期版面配置區 15"/>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2" name="頁尾版面配置區 1"/>
          <p:cNvSpPr>
            <a:spLocks noGrp="1"/>
          </p:cNvSpPr>
          <p:nvPr>
            <p:ph type="ftr" sz="quarter" idx="11"/>
          </p:nvPr>
        </p:nvSpPr>
        <p:spPr/>
        <p:txBody>
          <a:bodyPr/>
          <a:lstStyle/>
          <a:p>
            <a:endParaRPr lang="zh-TW" altLang="en-US"/>
          </a:p>
        </p:txBody>
      </p:sp>
      <p:sp>
        <p:nvSpPr>
          <p:cNvPr id="15" name="投影片編號版面配置區 14"/>
          <p:cNvSpPr>
            <a:spLocks noGrp="1"/>
          </p:cNvSpPr>
          <p:nvPr>
            <p:ph type="sldNum" sz="quarter" idx="12"/>
          </p:nvPr>
        </p:nvSpPr>
        <p:spPr>
          <a:xfrm>
            <a:off x="8229600" y="6473952"/>
            <a:ext cx="758952" cy="246888"/>
          </a:xfrm>
        </p:spPr>
        <p:txBody>
          <a:bodyPr/>
          <a:lstStyle/>
          <a:p>
            <a:fld id="{008382CD-4E1B-4370-A377-45D5D43448EA}"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008382CD-4E1B-4370-A377-45D5D43448EA}"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858000" y="549276"/>
            <a:ext cx="1828800" cy="5851525"/>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549276"/>
            <a:ext cx="6248400" cy="5851525"/>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008382CD-4E1B-4370-A377-45D5D43448EA}"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2" name="標題 21"/>
          <p:cNvSpPr>
            <a:spLocks noGrp="1"/>
          </p:cNvSpPr>
          <p:nvPr>
            <p:ph type="title"/>
          </p:nvPr>
        </p:nvSpPr>
        <p:spPr/>
        <p:txBody>
          <a:bodyPr/>
          <a:lstStyle/>
          <a:p>
            <a:r>
              <a:rPr kumimoji="0" lang="zh-TW" altLang="en-US" smtClean="0"/>
              <a:t>按一下以編輯母片標題樣式</a:t>
            </a:r>
            <a:endParaRPr kumimoji="0" lang="en-US"/>
          </a:p>
        </p:txBody>
      </p:sp>
      <p:sp>
        <p:nvSpPr>
          <p:cNvPr id="27" name="內容版面配置區 26"/>
          <p:cNvSpPr>
            <a:spLocks noGrp="1"/>
          </p:cNvSpPr>
          <p:nvPr>
            <p:ph idx="1"/>
          </p:nvPr>
        </p:nvSpPr>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5" name="日期版面配置區 24"/>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19" name="頁尾版面配置區 18"/>
          <p:cNvSpPr>
            <a:spLocks noGrp="1"/>
          </p:cNvSpPr>
          <p:nvPr>
            <p:ph type="ftr" sz="quarter" idx="11"/>
          </p:nvPr>
        </p:nvSpPr>
        <p:spPr>
          <a:xfrm>
            <a:off x="3581400" y="76200"/>
            <a:ext cx="2895600" cy="288925"/>
          </a:xfrm>
        </p:spPr>
        <p:txBody>
          <a:bodyPr/>
          <a:lstStyle/>
          <a:p>
            <a:endParaRPr lang="zh-TW" altLang="en-US"/>
          </a:p>
        </p:txBody>
      </p:sp>
      <p:sp>
        <p:nvSpPr>
          <p:cNvPr id="16" name="投影片編號版面配置區 15"/>
          <p:cNvSpPr>
            <a:spLocks noGrp="1"/>
          </p:cNvSpPr>
          <p:nvPr>
            <p:ph type="sldNum" sz="quarter" idx="12"/>
          </p:nvPr>
        </p:nvSpPr>
        <p:spPr>
          <a:xfrm>
            <a:off x="8229600" y="6473952"/>
            <a:ext cx="758952" cy="246888"/>
          </a:xfrm>
        </p:spPr>
        <p:txBody>
          <a:bodyPr/>
          <a:lstStyle/>
          <a:p>
            <a:fld id="{008382CD-4E1B-4370-A377-45D5D43448EA}"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bg>
      <p:bgRef idx="1003">
        <a:schemeClr val="bg2"/>
      </p:bgRef>
    </p:bg>
    <p:spTree>
      <p:nvGrpSpPr>
        <p:cNvPr id="1" name=""/>
        <p:cNvGrpSpPr/>
        <p:nvPr/>
      </p:nvGrpSpPr>
      <p:grpSpPr>
        <a:xfrm>
          <a:off x="0" y="0"/>
          <a:ext cx="0" cy="0"/>
          <a:chOff x="0" y="0"/>
          <a:chExt cx="0" cy="0"/>
        </a:xfrm>
      </p:grpSpPr>
      <p:sp>
        <p:nvSpPr>
          <p:cNvPr id="7" name="直線接點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字版面配置區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19" name="日期版面配置區 18"/>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11" name="頁尾版面配置區 10"/>
          <p:cNvSpPr>
            <a:spLocks noGrp="1"/>
          </p:cNvSpPr>
          <p:nvPr>
            <p:ph type="ftr" sz="quarter" idx="11"/>
          </p:nvPr>
        </p:nvSpPr>
        <p:spPr/>
        <p:txBody>
          <a:bodyPr/>
          <a:lstStyle/>
          <a:p>
            <a:endParaRPr lang="zh-TW" altLang="en-US"/>
          </a:p>
        </p:txBody>
      </p:sp>
      <p:sp>
        <p:nvSpPr>
          <p:cNvPr id="16" name="投影片編號版面配置區 15"/>
          <p:cNvSpPr>
            <a:spLocks noGrp="1"/>
          </p:cNvSpPr>
          <p:nvPr>
            <p:ph type="sldNum" sz="quarter" idx="12"/>
          </p:nvPr>
        </p:nvSpPr>
        <p:spPr/>
        <p:txBody>
          <a:bodyPr/>
          <a:lstStyle/>
          <a:p>
            <a:fld id="{008382CD-4E1B-4370-A377-45D5D43448EA}" type="slidenum">
              <a:rPr lang="zh-TW" altLang="en-US" smtClean="0"/>
              <a:pPr/>
              <a:t>‹#›</a:t>
            </a:fld>
            <a:endParaRPr lang="zh-TW" altLang="en-US"/>
          </a:p>
        </p:txBody>
      </p:sp>
      <p:sp>
        <p:nvSpPr>
          <p:cNvPr id="8" name="標題 7"/>
          <p:cNvSpPr>
            <a:spLocks noGrp="1"/>
          </p:cNvSpPr>
          <p:nvPr>
            <p:ph type="title"/>
          </p:nvPr>
        </p:nvSpPr>
        <p:spPr>
          <a:xfrm>
            <a:off x="180475" y="2947085"/>
            <a:ext cx="8686800" cy="1184825"/>
          </a:xfrm>
        </p:spPr>
        <p:txBody>
          <a:bodyPr rtlCol="0" anchor="t"/>
          <a:lstStyle>
            <a:lvl1pPr algn="r">
              <a:defRPr/>
            </a:lvl1pPr>
          </a:lstStyle>
          <a:p>
            <a:r>
              <a:rPr kumimoji="0" lang="zh-TW" altLang="en-US" smtClean="0"/>
              <a:t>按一下以編輯母片標題樣式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0" name="標題 19"/>
          <p:cNvSpPr>
            <a:spLocks noGrp="1"/>
          </p:cNvSpPr>
          <p:nvPr>
            <p:ph type="title"/>
          </p:nvPr>
        </p:nvSpPr>
        <p:spPr>
          <a:xfrm>
            <a:off x="301752" y="457200"/>
            <a:ext cx="8686800" cy="841248"/>
          </a:xfrm>
        </p:spPr>
        <p:txBody>
          <a:bodyPr/>
          <a:lstStyle/>
          <a:p>
            <a:r>
              <a:rPr kumimoji="0" lang="zh-TW" altLang="en-US" smtClean="0"/>
              <a:t>按一下以編輯母片標題樣式</a:t>
            </a:r>
            <a:endParaRPr kumimoji="0" lang="en-US"/>
          </a:p>
        </p:txBody>
      </p:sp>
      <p:sp>
        <p:nvSpPr>
          <p:cNvPr id="14" name="內容版面配置區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3" name="內容版面配置區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1" name="日期版面配置區 20"/>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10" name="頁尾版面配置區 9"/>
          <p:cNvSpPr>
            <a:spLocks noGrp="1"/>
          </p:cNvSpPr>
          <p:nvPr>
            <p:ph type="ftr" sz="quarter" idx="11"/>
          </p:nvPr>
        </p:nvSpPr>
        <p:spPr/>
        <p:txBody>
          <a:bodyPr/>
          <a:lstStyle/>
          <a:p>
            <a:endParaRPr lang="zh-TW" altLang="en-US"/>
          </a:p>
        </p:txBody>
      </p:sp>
      <p:sp>
        <p:nvSpPr>
          <p:cNvPr id="31" name="投影片編號版面配置區 30"/>
          <p:cNvSpPr>
            <a:spLocks noGrp="1"/>
          </p:cNvSpPr>
          <p:nvPr>
            <p:ph type="sldNum" sz="quarter" idx="12"/>
          </p:nvPr>
        </p:nvSpPr>
        <p:spPr/>
        <p:txBody>
          <a:bodyPr/>
          <a:lstStyle/>
          <a:p>
            <a:fld id="{008382CD-4E1B-4370-A377-45D5D43448EA}"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9" name="標題 28"/>
          <p:cNvSpPr>
            <a:spLocks noGrp="1"/>
          </p:cNvSpPr>
          <p:nvPr>
            <p:ph type="title"/>
          </p:nvPr>
        </p:nvSpPr>
        <p:spPr>
          <a:xfrm>
            <a:off x="304800" y="5410200"/>
            <a:ext cx="8610600" cy="882650"/>
          </a:xfrm>
        </p:spPr>
        <p:txBody>
          <a:bodyPr anchor="ctr"/>
          <a:lstStyle>
            <a:lvl1pPr>
              <a:defRPr/>
            </a:lvl1pPr>
          </a:lstStyle>
          <a:p>
            <a:r>
              <a:rPr kumimoji="0" lang="zh-TW" altLang="en-US" smtClean="0"/>
              <a:t>按一下以編輯母片標題樣式</a:t>
            </a:r>
            <a:endParaRPr kumimoji="0" lang="en-US"/>
          </a:p>
        </p:txBody>
      </p:sp>
      <p:sp>
        <p:nvSpPr>
          <p:cNvPr id="13" name="文字版面配置區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25" name="文字版面配置區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4" name="內容版面配置區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8" name="內容版面配置區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0" name="日期版面配置區 9"/>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a:xfrm>
            <a:off x="8229600" y="6477000"/>
            <a:ext cx="762000" cy="246888"/>
          </a:xfrm>
        </p:spPr>
        <p:txBody>
          <a:bodyPr/>
          <a:lstStyle/>
          <a:p>
            <a:fld id="{008382CD-4E1B-4370-A377-45D5D43448EA}" type="slidenum">
              <a:rPr lang="zh-TW" altLang="en-US" smtClean="0"/>
              <a:pPr/>
              <a:t>‹#›</a:t>
            </a:fld>
            <a:endParaRPr lang="zh-TW" altLang="en-US"/>
          </a:p>
        </p:txBody>
      </p:sp>
      <p:sp>
        <p:nvSpPr>
          <p:cNvPr id="11" name="直線接點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0" name="標題 29"/>
          <p:cNvSpPr>
            <a:spLocks noGrp="1"/>
          </p:cNvSpPr>
          <p:nvPr>
            <p:ph type="title"/>
          </p:nvPr>
        </p:nvSpPr>
        <p:spPr>
          <a:xfrm>
            <a:off x="301752" y="457200"/>
            <a:ext cx="8686800" cy="841248"/>
          </a:xfrm>
        </p:spPr>
        <p:txBody>
          <a:bodyPr/>
          <a:lstStyle/>
          <a:p>
            <a:r>
              <a:rPr kumimoji="0" lang="zh-TW" altLang="en-US" smtClean="0"/>
              <a:t>按一下以編輯母片標題樣式</a:t>
            </a:r>
            <a:endParaRPr kumimoji="0" lang="en-US"/>
          </a:p>
        </p:txBody>
      </p:sp>
      <p:sp>
        <p:nvSpPr>
          <p:cNvPr id="12" name="日期版面配置區 11"/>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21" name="頁尾版面配置區 20"/>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008382CD-4E1B-4370-A377-45D5D43448EA}"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版面配置區 2"/>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24" name="頁尾版面配置區 23"/>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008382CD-4E1B-4370-A377-45D5D43448EA}"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8" name="直線接點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標題 11"/>
          <p:cNvSpPr>
            <a:spLocks noGrp="1"/>
          </p:cNvSpPr>
          <p:nvPr>
            <p:ph type="title"/>
          </p:nvPr>
        </p:nvSpPr>
        <p:spPr>
          <a:xfrm>
            <a:off x="457200" y="5486400"/>
            <a:ext cx="8458200" cy="520700"/>
          </a:xfrm>
        </p:spPr>
        <p:txBody>
          <a:bodyPr anchor="ctr"/>
          <a:lstStyle>
            <a:lvl1pPr algn="l">
              <a:buNone/>
              <a:defRPr sz="2000" b="1"/>
            </a:lvl1pPr>
          </a:lstStyle>
          <a:p>
            <a:r>
              <a:rPr kumimoji="0" lang="zh-TW" altLang="en-US" smtClean="0"/>
              <a:t>按一下以編輯母片標題樣式</a:t>
            </a:r>
            <a:endParaRPr kumimoji="0" lang="en-US"/>
          </a:p>
        </p:txBody>
      </p:sp>
      <p:sp>
        <p:nvSpPr>
          <p:cNvPr id="26" name="文字版面配置區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14" name="內容版面配置區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25" name="日期版面配置區 24"/>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29" name="頁尾版面配置區 28"/>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008382CD-4E1B-4370-A377-45D5D43448EA}"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13" name="圖片版面配置區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TW" altLang="en-US" smtClean="0"/>
              <a:t>按一下圖示以新增圖片</a:t>
            </a:r>
            <a:endParaRPr kumimoji="0" lang="en-US" dirty="0"/>
          </a:p>
        </p:txBody>
      </p:sp>
      <p:sp>
        <p:nvSpPr>
          <p:cNvPr id="7" name="日期版面配置區 6"/>
          <p:cNvSpPr>
            <a:spLocks noGrp="1"/>
          </p:cNvSpPr>
          <p:nvPr>
            <p:ph type="dt" sz="half" idx="10"/>
          </p:nvPr>
        </p:nvSpPr>
        <p:spPr/>
        <p:txBody>
          <a:bodyPr/>
          <a:lstStyle/>
          <a:p>
            <a:fld id="{16C765E0-D478-4D9F-8BB8-ABD40F0F34E8}" type="datetimeFigureOut">
              <a:rPr lang="zh-TW" altLang="en-US" smtClean="0"/>
              <a:pPr/>
              <a:t>2013/9/25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31" name="投影片編號版面配置區 30"/>
          <p:cNvSpPr>
            <a:spLocks noGrp="1"/>
          </p:cNvSpPr>
          <p:nvPr>
            <p:ph type="sldNum" sz="quarter" idx="12"/>
          </p:nvPr>
        </p:nvSpPr>
        <p:spPr/>
        <p:txBody>
          <a:bodyPr/>
          <a:lstStyle/>
          <a:p>
            <a:fld id="{008382CD-4E1B-4370-A377-45D5D43448EA}" type="slidenum">
              <a:rPr lang="zh-TW" altLang="en-US" smtClean="0"/>
              <a:pPr/>
              <a:t>‹#›</a:t>
            </a:fld>
            <a:endParaRPr lang="zh-TW" altLang="en-US"/>
          </a:p>
        </p:txBody>
      </p:sp>
      <p:sp>
        <p:nvSpPr>
          <p:cNvPr id="17" name="標題 16"/>
          <p:cNvSpPr>
            <a:spLocks noGrp="1"/>
          </p:cNvSpPr>
          <p:nvPr>
            <p:ph type="title"/>
          </p:nvPr>
        </p:nvSpPr>
        <p:spPr>
          <a:xfrm>
            <a:off x="381000" y="4993760"/>
            <a:ext cx="5867400" cy="522288"/>
          </a:xfrm>
        </p:spPr>
        <p:txBody>
          <a:bodyPr anchor="ctr"/>
          <a:lstStyle>
            <a:lvl1pPr algn="l">
              <a:buNone/>
              <a:defRPr sz="2000" b="1"/>
            </a:lvl1pPr>
          </a:lstStyle>
          <a:p>
            <a:r>
              <a:rPr kumimoji="0" lang="zh-TW" altLang="en-US" smtClean="0"/>
              <a:t>按一下以編輯母片標題樣式</a:t>
            </a:r>
            <a:endParaRPr kumimoji="0" lang="en-US"/>
          </a:p>
        </p:txBody>
      </p:sp>
      <p:sp>
        <p:nvSpPr>
          <p:cNvPr id="26" name="文字版面配置區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TW" altLang="en-US" smtClean="0"/>
              <a:t>按一下以編輯母片文字樣式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線接點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字版面配置區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1" name="日期版面配置區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6C765E0-D478-4D9F-8BB8-ABD40F0F34E8}" type="datetimeFigureOut">
              <a:rPr lang="zh-TW" altLang="en-US" smtClean="0"/>
              <a:pPr/>
              <a:t>2013/9/25</a:t>
            </a:fld>
            <a:endParaRPr lang="zh-TW" altLang="en-US"/>
          </a:p>
        </p:txBody>
      </p:sp>
      <p:sp>
        <p:nvSpPr>
          <p:cNvPr id="28" name="頁尾版面配置區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TW" altLang="en-US"/>
          </a:p>
        </p:txBody>
      </p:sp>
      <p:sp>
        <p:nvSpPr>
          <p:cNvPr id="5" name="投影片編號版面配置區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08382CD-4E1B-4370-A377-45D5D43448EA}" type="slidenum">
              <a:rPr lang="zh-TW" altLang="en-US" smtClean="0"/>
              <a:pPr/>
              <a:t>‹#›</a:t>
            </a:fld>
            <a:endParaRPr lang="zh-TW" altLang="en-US"/>
          </a:p>
        </p:txBody>
      </p:sp>
      <p:sp>
        <p:nvSpPr>
          <p:cNvPr id="10" name="標題版面配置區 9"/>
          <p:cNvSpPr>
            <a:spLocks noGrp="1"/>
          </p:cNvSpPr>
          <p:nvPr>
            <p:ph type="title"/>
          </p:nvPr>
        </p:nvSpPr>
        <p:spPr>
          <a:xfrm>
            <a:off x="304800" y="457200"/>
            <a:ext cx="8686800" cy="838200"/>
          </a:xfrm>
          <a:prstGeom prst="rect">
            <a:avLst/>
          </a:prstGeom>
        </p:spPr>
        <p:txBody>
          <a:bodyPr vert="horz" anchor="ctr">
            <a:normAutofit/>
          </a:bodyPr>
          <a:lstStyle/>
          <a:p>
            <a:r>
              <a:rPr kumimoji="0" lang="zh-TW" altLang="en-US" smtClean="0"/>
              <a:t>按一下以編輯母片標題樣式</a:t>
            </a:r>
            <a:endParaRPr kumimoji="0" lang="en-US"/>
          </a:p>
        </p:txBody>
      </p:sp>
      <p:sp>
        <p:nvSpPr>
          <p:cNvPr id="9" name="直線接點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線接點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304800" y="457200"/>
            <a:ext cx="8686800" cy="1387624"/>
          </a:xfrm>
        </p:spPr>
        <p:txBody>
          <a:bodyPr>
            <a:noAutofit/>
          </a:bodyPr>
          <a:lstStyle/>
          <a:p>
            <a:r>
              <a:rPr lang="zh-TW" altLang="en-US" sz="4000" b="1" dirty="0" smtClean="0">
                <a:latin typeface="+mj-ea"/>
              </a:rPr>
              <a:t>社會新鮮人求職創業應有的</a:t>
            </a:r>
            <a:r>
              <a:rPr lang="en-US" altLang="zh-TW" sz="4000" b="1" dirty="0" smtClean="0">
                <a:latin typeface="+mj-ea"/>
              </a:rPr>
              <a:t/>
            </a:r>
            <a:br>
              <a:rPr lang="en-US" altLang="zh-TW" sz="4000" b="1" dirty="0" smtClean="0">
                <a:latin typeface="+mj-ea"/>
              </a:rPr>
            </a:br>
            <a:r>
              <a:rPr lang="zh-TW" altLang="en-US" sz="4000" b="1" dirty="0" smtClean="0">
                <a:latin typeface="+mj-ea"/>
              </a:rPr>
              <a:t>會計稅務法令知識</a:t>
            </a:r>
            <a:endParaRPr lang="zh-TW" altLang="en-US" sz="4000" b="1" dirty="0">
              <a:latin typeface="+mj-ea"/>
            </a:endParaRPr>
          </a:p>
        </p:txBody>
      </p:sp>
      <p:sp>
        <p:nvSpPr>
          <p:cNvPr id="4" name="內容版面配置區 3"/>
          <p:cNvSpPr>
            <a:spLocks noGrp="1"/>
          </p:cNvSpPr>
          <p:nvPr>
            <p:ph idx="1"/>
          </p:nvPr>
        </p:nvSpPr>
        <p:spPr/>
        <p:txBody>
          <a:bodyPr>
            <a:normAutofit lnSpcReduction="10000"/>
          </a:bodyPr>
          <a:lstStyle/>
          <a:p>
            <a:endParaRPr lang="en-US" altLang="zh-TW" dirty="0" smtClean="0"/>
          </a:p>
          <a:p>
            <a:endParaRPr lang="en-US" altLang="zh-TW" dirty="0"/>
          </a:p>
          <a:p>
            <a:pPr>
              <a:buNone/>
            </a:pPr>
            <a:r>
              <a:rPr lang="zh-TW" altLang="en-US" sz="2400" b="1" dirty="0" smtClean="0"/>
              <a:t>主講人：甘逸偉 會計師</a:t>
            </a:r>
            <a:endParaRPr lang="en-US" altLang="zh-TW" sz="2400" b="1" dirty="0" smtClean="0"/>
          </a:p>
          <a:p>
            <a:pPr>
              <a:buNone/>
            </a:pPr>
            <a:r>
              <a:rPr lang="zh-TW" altLang="en-US" sz="2400" b="1" dirty="0" smtClean="0"/>
              <a:t>學    歷：東吳大學 會計系</a:t>
            </a:r>
          </a:p>
          <a:p>
            <a:pPr>
              <a:buNone/>
            </a:pPr>
            <a:r>
              <a:rPr lang="zh-TW" altLang="en-US" sz="2400" b="1" dirty="0" smtClean="0"/>
              <a:t>                 國立成功大學 企業管理學系 碩士</a:t>
            </a:r>
            <a:endParaRPr lang="en-US" altLang="zh-TW" sz="2400" b="1" dirty="0" smtClean="0"/>
          </a:p>
          <a:p>
            <a:pPr>
              <a:buNone/>
            </a:pPr>
            <a:r>
              <a:rPr lang="zh-TW" altLang="en-US" sz="2400" b="1" dirty="0" smtClean="0"/>
              <a:t>經    歷：安侯建業會計師事務所</a:t>
            </a:r>
            <a:endParaRPr lang="en-US" altLang="zh-TW" sz="2400" b="1" dirty="0" smtClean="0"/>
          </a:p>
          <a:p>
            <a:pPr>
              <a:buNone/>
            </a:pPr>
            <a:r>
              <a:rPr lang="zh-TW" altLang="en-US" sz="2400" b="1" dirty="0" smtClean="0"/>
              <a:t>證    照：中華民國會計師考試及格</a:t>
            </a:r>
          </a:p>
          <a:p>
            <a:pPr>
              <a:buNone/>
            </a:pPr>
            <a:r>
              <a:rPr lang="zh-TW" altLang="en-US" sz="2400" b="1" dirty="0" smtClean="0"/>
              <a:t>                中華人民共和國註冊會計師 專業階段考試及格</a:t>
            </a:r>
          </a:p>
          <a:p>
            <a:pPr>
              <a:buNone/>
            </a:pPr>
            <a:r>
              <a:rPr lang="zh-TW" altLang="en-US" sz="2400" b="1" dirty="0" smtClean="0"/>
              <a:t>                國際內部稽核師</a:t>
            </a:r>
          </a:p>
          <a:p>
            <a:pPr>
              <a:buNone/>
            </a:pPr>
            <a:r>
              <a:rPr lang="zh-TW" altLang="en-US" sz="2400" b="1" dirty="0" smtClean="0"/>
              <a:t>                證券分析師</a:t>
            </a:r>
            <a:endParaRPr lang="zh-TW" altLang="en-US" sz="2400" b="1" dirty="0"/>
          </a:p>
        </p:txBody>
      </p:sp>
      <p:cxnSp>
        <p:nvCxnSpPr>
          <p:cNvPr id="6" name="直線接點 5"/>
          <p:cNvCxnSpPr/>
          <p:nvPr/>
        </p:nvCxnSpPr>
        <p:spPr>
          <a:xfrm>
            <a:off x="467544" y="1916832"/>
            <a:ext cx="828092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lstStyle/>
          <a:p>
            <a:pPr>
              <a:buNone/>
            </a:pPr>
            <a:r>
              <a:rPr lang="zh-TW" altLang="en-US" dirty="0" smtClean="0"/>
              <a:t>◎公司如何設立</a:t>
            </a:r>
            <a:r>
              <a:rPr lang="en-US" altLang="zh-TW" dirty="0" smtClean="0"/>
              <a:t>?</a:t>
            </a:r>
          </a:p>
          <a:p>
            <a:pPr>
              <a:buNone/>
            </a:pPr>
            <a:r>
              <a:rPr lang="en-US" altLang="zh-TW" dirty="0" smtClean="0"/>
              <a:t>1.</a:t>
            </a:r>
            <a:r>
              <a:rPr lang="zh-TW" altLang="en-US" dirty="0" smtClean="0"/>
              <a:t>獨資</a:t>
            </a:r>
            <a:endParaRPr lang="en-US" altLang="zh-TW" dirty="0" smtClean="0"/>
          </a:p>
          <a:p>
            <a:pPr>
              <a:buNone/>
            </a:pPr>
            <a:r>
              <a:rPr lang="en-US" altLang="zh-TW" dirty="0" smtClean="0"/>
              <a:t>2.</a:t>
            </a:r>
            <a:r>
              <a:rPr lang="zh-TW" altLang="en-US" dirty="0" smtClean="0"/>
              <a:t>合夥</a:t>
            </a:r>
            <a:endParaRPr lang="en-US" altLang="zh-TW" dirty="0" smtClean="0"/>
          </a:p>
          <a:p>
            <a:pPr>
              <a:buNone/>
            </a:pPr>
            <a:r>
              <a:rPr lang="en-US" altLang="zh-TW" dirty="0" smtClean="0"/>
              <a:t>3.</a:t>
            </a:r>
            <a:r>
              <a:rPr lang="zh-TW" altLang="en-US" dirty="0" smtClean="0"/>
              <a:t>有限公司</a:t>
            </a:r>
            <a:endParaRPr lang="en-US" altLang="zh-TW" dirty="0" smtClean="0"/>
          </a:p>
          <a:p>
            <a:pPr>
              <a:buNone/>
            </a:pPr>
            <a:r>
              <a:rPr lang="en-US" altLang="zh-TW" dirty="0" smtClean="0"/>
              <a:t>4.</a:t>
            </a:r>
            <a:r>
              <a:rPr lang="zh-TW" altLang="en-US" dirty="0" smtClean="0"/>
              <a:t>股份有限公司</a:t>
            </a:r>
            <a:endParaRPr lang="en-US" altLang="zh-TW" dirty="0" smtClean="0"/>
          </a:p>
          <a:p>
            <a:pPr>
              <a:buNone/>
            </a:pPr>
            <a:endParaRPr lang="en-US" altLang="zh-TW" dirty="0" smtClean="0"/>
          </a:p>
          <a:p>
            <a:pPr>
              <a:buNone/>
            </a:pPr>
            <a:r>
              <a:rPr lang="zh-TW" altLang="en-US" dirty="0" smtClean="0"/>
              <a:t>◎網路拍賣如何課稅</a:t>
            </a:r>
            <a:r>
              <a:rPr lang="en-US" altLang="zh-TW" dirty="0" smtClean="0"/>
              <a:t>?</a:t>
            </a:r>
            <a:r>
              <a:rPr lang="zh-TW" altLang="en-US" dirty="0" smtClean="0"/>
              <a:t> 稅籍登記 </a:t>
            </a:r>
            <a:r>
              <a:rPr lang="en-US" altLang="zh-TW" dirty="0" smtClean="0"/>
              <a:t>VS. </a:t>
            </a:r>
            <a:r>
              <a:rPr lang="zh-TW" altLang="en-US" dirty="0" smtClean="0"/>
              <a:t>營業登記</a:t>
            </a:r>
            <a:endParaRPr lang="en-US" altLang="zh-TW" dirty="0" smtClean="0"/>
          </a:p>
          <a:p>
            <a:pPr>
              <a:buNone/>
            </a:pPr>
            <a:endParaRPr lang="en-US" altLang="zh-TW" dirty="0" smtClean="0"/>
          </a:p>
          <a:p>
            <a:pPr>
              <a:buNone/>
            </a:pPr>
            <a:endParaRPr lang="zh-TW"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a:bodyPr>
          <a:lstStyle/>
          <a:p>
            <a:pPr>
              <a:buNone/>
            </a:pPr>
            <a:r>
              <a:rPr lang="zh-TW" altLang="en-US" dirty="0" smtClean="0"/>
              <a:t>營業</a:t>
            </a:r>
            <a:r>
              <a:rPr lang="zh-TW" altLang="en-US" dirty="0" smtClean="0"/>
              <a:t>登記：</a:t>
            </a:r>
          </a:p>
          <a:p>
            <a:pPr>
              <a:buNone/>
            </a:pPr>
            <a:r>
              <a:rPr lang="zh-TW" altLang="en-US" dirty="0" smtClean="0"/>
              <a:t>   凡</a:t>
            </a:r>
            <a:r>
              <a:rPr lang="zh-TW" altLang="en-US" dirty="0" smtClean="0"/>
              <a:t>在中華民國境內利用網路銷售貨物或</a:t>
            </a:r>
            <a:r>
              <a:rPr lang="zh-TW" altLang="en-US" dirty="0" smtClean="0"/>
              <a:t>勞務之營業</a:t>
            </a:r>
            <a:r>
              <a:rPr lang="zh-TW" altLang="en-US" dirty="0" smtClean="0"/>
              <a:t>人</a:t>
            </a:r>
            <a:r>
              <a:rPr lang="zh-TW" altLang="en-US" dirty="0" smtClean="0"/>
              <a:t>（</a:t>
            </a:r>
            <a:r>
              <a:rPr lang="zh-TW" altLang="en-US" u="sng" dirty="0" smtClean="0"/>
              <a:t>包含</a:t>
            </a:r>
            <a:r>
              <a:rPr lang="zh-TW" altLang="en-US" u="sng" dirty="0" smtClean="0"/>
              <a:t>個人以營利為目的</a:t>
            </a:r>
            <a:r>
              <a:rPr lang="zh-TW" altLang="en-US" dirty="0" smtClean="0"/>
              <a:t>，採進、銷貨方式經營者），</a:t>
            </a:r>
            <a:r>
              <a:rPr lang="zh-TW" altLang="en-US" dirty="0" smtClean="0"/>
              <a:t>除業</a:t>
            </a:r>
            <a:r>
              <a:rPr lang="zh-TW" altLang="en-US" dirty="0" smtClean="0"/>
              <a:t>依營業稅法第</a:t>
            </a:r>
            <a:r>
              <a:rPr lang="en-US" altLang="zh-TW" dirty="0" smtClean="0"/>
              <a:t>28</a:t>
            </a:r>
            <a:r>
              <a:rPr lang="zh-TW" altLang="en-US" dirty="0" smtClean="0"/>
              <a:t>條、所得稅法第</a:t>
            </a:r>
            <a:r>
              <a:rPr lang="en-US" altLang="zh-TW" dirty="0" smtClean="0"/>
              <a:t>18</a:t>
            </a:r>
            <a:r>
              <a:rPr lang="zh-TW" altLang="en-US" dirty="0" smtClean="0"/>
              <a:t>條辦竣營業</a:t>
            </a:r>
            <a:r>
              <a:rPr lang="zh-TW" altLang="en-US" dirty="0" smtClean="0"/>
              <a:t>登記或</a:t>
            </a:r>
            <a:r>
              <a:rPr lang="zh-TW" altLang="en-US" dirty="0" smtClean="0"/>
              <a:t>符合營業稅法第</a:t>
            </a:r>
            <a:r>
              <a:rPr lang="en-US" altLang="zh-TW" dirty="0" smtClean="0"/>
              <a:t>29</a:t>
            </a:r>
            <a:r>
              <a:rPr lang="zh-TW" altLang="en-US" dirty="0" smtClean="0"/>
              <a:t>條得免辦營業登記規定者外，應</a:t>
            </a:r>
            <a:r>
              <a:rPr lang="zh-TW" altLang="en-US" dirty="0" smtClean="0"/>
              <a:t>於開始</a:t>
            </a:r>
            <a:r>
              <a:rPr lang="zh-TW" altLang="en-US" dirty="0" smtClean="0"/>
              <a:t>營業前向主管稽徵機關申請營業登記。登記有關</a:t>
            </a:r>
            <a:r>
              <a:rPr lang="zh-TW" altLang="en-US" dirty="0" smtClean="0"/>
              <a:t>事項</a:t>
            </a:r>
            <a:r>
              <a:rPr lang="zh-TW" altLang="en-US" dirty="0" smtClean="0"/>
              <a:t>，應依營利事業登記規則之規定辦理。</a:t>
            </a:r>
            <a:endParaRPr lang="zh-TW"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a:bodyPr>
          <a:lstStyle/>
          <a:p>
            <a:r>
              <a:rPr lang="zh-TW" altLang="en-US" b="1" dirty="0" smtClean="0"/>
              <a:t>網路交易是否要課稅</a:t>
            </a:r>
            <a:r>
              <a:rPr lang="en-US" altLang="zh-TW" b="1" dirty="0" smtClean="0"/>
              <a:t>?</a:t>
            </a:r>
          </a:p>
          <a:p>
            <a:pPr>
              <a:buNone/>
            </a:pPr>
            <a:r>
              <a:rPr lang="zh-TW" altLang="en-US" dirty="0" smtClean="0"/>
              <a:t>    為規範利用網路在中華民國境內銷售貨物或勞務及進口貨物之營業稅課徵，及營利事業或個人利用網路從事交易活動之所得稅課徵，特依</a:t>
            </a:r>
            <a:r>
              <a:rPr lang="zh-TW" altLang="en-US" b="1" u="sng" dirty="0" smtClean="0"/>
              <a:t>加值型及非加值型營業稅法（以下簡稱營業稅法</a:t>
            </a:r>
            <a:r>
              <a:rPr lang="zh-TW" altLang="en-US" dirty="0" smtClean="0"/>
              <a:t>）、</a:t>
            </a:r>
            <a:r>
              <a:rPr lang="zh-TW" altLang="en-US" b="1" u="sng" dirty="0" smtClean="0"/>
              <a:t>所得稅法</a:t>
            </a:r>
            <a:r>
              <a:rPr lang="zh-TW" altLang="en-US" dirty="0" smtClean="0"/>
              <a:t>、</a:t>
            </a:r>
            <a:r>
              <a:rPr lang="zh-TW" altLang="en-US" b="1" u="sng" dirty="0" smtClean="0"/>
              <a:t>營利事業所得稅查核準則及其他相關法令之規定</a:t>
            </a:r>
            <a:r>
              <a:rPr lang="zh-TW" altLang="en-US" dirty="0" smtClean="0"/>
              <a:t>，訂定本規範。</a:t>
            </a:r>
            <a:endParaRPr lang="zh-TW"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fontScale="92500" lnSpcReduction="10000"/>
          </a:bodyPr>
          <a:lstStyle/>
          <a:p>
            <a:pPr>
              <a:buNone/>
            </a:pPr>
            <a:r>
              <a:rPr lang="zh-TW" altLang="en-US" dirty="0" smtClean="0"/>
              <a:t>（一）已辦理稅籍登記：以稅籍所在地所轄稽徵機關為管轄</a:t>
            </a:r>
            <a:r>
              <a:rPr lang="zh-TW" altLang="en-US" dirty="0" smtClean="0"/>
              <a:t>機關</a:t>
            </a:r>
            <a:r>
              <a:rPr lang="zh-TW" altLang="en-US" dirty="0" smtClean="0"/>
              <a:t>。</a:t>
            </a:r>
          </a:p>
          <a:p>
            <a:pPr>
              <a:buNone/>
            </a:pPr>
            <a:r>
              <a:rPr lang="zh-TW" altLang="en-US" dirty="0" smtClean="0"/>
              <a:t>（二）未辦理稅籍登記者：</a:t>
            </a:r>
          </a:p>
          <a:p>
            <a:pPr>
              <a:buNone/>
            </a:pPr>
            <a:r>
              <a:rPr lang="en-US" altLang="zh-TW" dirty="0" smtClean="0"/>
              <a:t>1. </a:t>
            </a:r>
            <a:r>
              <a:rPr lang="zh-TW" altLang="en-US" dirty="0" smtClean="0"/>
              <a:t>設有固定營業場所，以該營業場所所轄稽徵機關為</a:t>
            </a:r>
            <a:r>
              <a:rPr lang="zh-TW" altLang="en-US" dirty="0" smtClean="0"/>
              <a:t>管轄</a:t>
            </a:r>
            <a:r>
              <a:rPr lang="zh-TW" altLang="en-US" dirty="0" smtClean="0"/>
              <a:t>機關。</a:t>
            </a:r>
          </a:p>
          <a:p>
            <a:pPr>
              <a:buNone/>
            </a:pPr>
            <a:r>
              <a:rPr lang="en-US" altLang="zh-TW" dirty="0" smtClean="0"/>
              <a:t>2. </a:t>
            </a:r>
            <a:r>
              <a:rPr lang="zh-TW" altLang="en-US" dirty="0" smtClean="0"/>
              <a:t>未設有固定營業場所：</a:t>
            </a:r>
          </a:p>
          <a:p>
            <a:pPr>
              <a:buNone/>
            </a:pPr>
            <a:r>
              <a:rPr lang="en-US" altLang="zh-TW" dirty="0" smtClean="0"/>
              <a:t>--</a:t>
            </a:r>
            <a:r>
              <a:rPr lang="zh-TW" altLang="en-US" dirty="0" smtClean="0"/>
              <a:t>以居住地（含通訊地、聯絡地）所轄稽徵機關為</a:t>
            </a:r>
            <a:r>
              <a:rPr lang="zh-TW" altLang="en-US" dirty="0" smtClean="0"/>
              <a:t>管轄</a:t>
            </a:r>
            <a:r>
              <a:rPr lang="zh-TW" altLang="en-US" dirty="0" smtClean="0"/>
              <a:t>機關。</a:t>
            </a:r>
          </a:p>
          <a:p>
            <a:pPr>
              <a:buNone/>
            </a:pPr>
            <a:r>
              <a:rPr lang="en-US" altLang="zh-TW" dirty="0" smtClean="0"/>
              <a:t>--</a:t>
            </a:r>
            <a:r>
              <a:rPr lang="zh-TW" altLang="en-US" dirty="0" smtClean="0"/>
              <a:t>無居住地者，以戶籍地所轄稽徵機關為管轄機關。</a:t>
            </a:r>
            <a:endParaRPr lang="zh-TW"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fontScale="77500" lnSpcReduction="20000"/>
          </a:bodyPr>
          <a:lstStyle/>
          <a:p>
            <a:r>
              <a:rPr lang="zh-TW" altLang="en-US" dirty="0" smtClean="0"/>
              <a:t>營業稅課稅規定</a:t>
            </a:r>
            <a:endParaRPr lang="en-US" altLang="zh-TW" dirty="0" smtClean="0"/>
          </a:p>
          <a:p>
            <a:pPr>
              <a:buNone/>
            </a:pPr>
            <a:r>
              <a:rPr lang="zh-TW" altLang="en-US" dirty="0" smtClean="0"/>
              <a:t>（一）網路註冊機構受理申請人取得網域名稱及網路位址</a:t>
            </a:r>
          </a:p>
          <a:p>
            <a:pPr>
              <a:buNone/>
            </a:pPr>
            <a:r>
              <a:rPr lang="zh-TW" altLang="en-US" dirty="0" smtClean="0"/>
              <a:t>            等註冊業務收取之註冊費及管理費等：</a:t>
            </a:r>
          </a:p>
          <a:p>
            <a:pPr>
              <a:buNone/>
            </a:pPr>
            <a:r>
              <a:rPr lang="en-US" altLang="zh-TW" dirty="0" smtClean="0"/>
              <a:t>1.</a:t>
            </a:r>
            <a:r>
              <a:rPr lang="zh-TW" altLang="en-US" dirty="0" smtClean="0"/>
              <a:t>該等機構或受其委託辦理此項業務之營業人如在中華</a:t>
            </a:r>
          </a:p>
          <a:p>
            <a:pPr>
              <a:buNone/>
            </a:pPr>
            <a:r>
              <a:rPr lang="zh-TW" altLang="en-US" dirty="0" smtClean="0"/>
              <a:t>    民國境內無固定營業場所，其提供註冊服務予中華民</a:t>
            </a:r>
          </a:p>
          <a:p>
            <a:pPr>
              <a:buNone/>
            </a:pPr>
            <a:r>
              <a:rPr lang="zh-TW" altLang="en-US" dirty="0" smtClean="0"/>
              <a:t>    國境內買受人者，應由勞務買受人依營業稅法第</a:t>
            </a:r>
            <a:r>
              <a:rPr lang="en-US" altLang="zh-TW" dirty="0" smtClean="0"/>
              <a:t>36</a:t>
            </a:r>
          </a:p>
          <a:p>
            <a:pPr>
              <a:buNone/>
            </a:pPr>
            <a:r>
              <a:rPr lang="zh-TW" altLang="en-US" dirty="0" smtClean="0"/>
              <a:t>    條規定報繳營業稅。</a:t>
            </a:r>
          </a:p>
          <a:p>
            <a:pPr>
              <a:buNone/>
            </a:pPr>
            <a:r>
              <a:rPr lang="en-US" altLang="zh-TW" dirty="0" smtClean="0"/>
              <a:t>2.</a:t>
            </a:r>
            <a:r>
              <a:rPr lang="zh-TW" altLang="en-US" dirty="0" smtClean="0"/>
              <a:t>該等機構或受其委託辦理此項業務之營業人如在中華</a:t>
            </a:r>
          </a:p>
          <a:p>
            <a:pPr>
              <a:buNone/>
            </a:pPr>
            <a:r>
              <a:rPr lang="zh-TW" altLang="en-US" dirty="0" smtClean="0"/>
              <a:t>    民國境內設有固定營業場所，其提供註冊服務予中華</a:t>
            </a:r>
          </a:p>
          <a:p>
            <a:pPr>
              <a:buNone/>
            </a:pPr>
            <a:r>
              <a:rPr lang="zh-TW" altLang="en-US" dirty="0" smtClean="0"/>
              <a:t>    民國境內或境外買受人者，應由該等機構依營業稅法</a:t>
            </a:r>
          </a:p>
          <a:p>
            <a:pPr>
              <a:buNone/>
            </a:pPr>
            <a:r>
              <a:rPr lang="zh-TW" altLang="en-US" dirty="0" smtClean="0"/>
              <a:t>    第</a:t>
            </a:r>
            <a:r>
              <a:rPr lang="en-US" altLang="zh-TW" dirty="0" smtClean="0"/>
              <a:t>35</a:t>
            </a:r>
            <a:r>
              <a:rPr lang="zh-TW" altLang="en-US" dirty="0" smtClean="0"/>
              <a:t>條規定報繳營業稅。</a:t>
            </a:r>
            <a:endParaRPr lang="en-US" altLang="zh-TW" dirty="0" smtClean="0"/>
          </a:p>
          <a:p>
            <a:pPr>
              <a:buNone/>
            </a:pPr>
            <a:endParaRPr lang="zh-TW"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a:bodyPr>
          <a:lstStyle/>
          <a:p>
            <a:pPr>
              <a:buNone/>
            </a:pPr>
            <a:endParaRPr lang="en-US" altLang="zh-TW" sz="2400" dirty="0" smtClean="0"/>
          </a:p>
          <a:p>
            <a:pPr>
              <a:buNone/>
            </a:pPr>
            <a:r>
              <a:rPr lang="zh-TW" altLang="en-US" sz="2400" dirty="0" smtClean="0"/>
              <a:t>我國境內網路註冊機構取得交通部電信總局（已移撥改制</a:t>
            </a:r>
          </a:p>
          <a:p>
            <a:pPr>
              <a:buNone/>
            </a:pPr>
            <a:r>
              <a:rPr lang="zh-TW" altLang="en-US" sz="2400" dirty="0" smtClean="0"/>
              <a:t>為金融監督管理委員會）備查及國際組織認可，負責管理</a:t>
            </a:r>
          </a:p>
          <a:p>
            <a:pPr>
              <a:buNone/>
            </a:pPr>
            <a:r>
              <a:rPr lang="en-US" altLang="zh-TW" sz="2400" dirty="0" smtClean="0"/>
              <a:t>.</a:t>
            </a:r>
            <a:r>
              <a:rPr lang="en-US" altLang="zh-TW" sz="2400" dirty="0" err="1" smtClean="0"/>
              <a:t>tw</a:t>
            </a:r>
            <a:r>
              <a:rPr lang="zh-TW" altLang="en-US" sz="2400" dirty="0" smtClean="0"/>
              <a:t>頂級網域名稱，並提供網域名稱系統運作及相關註冊</a:t>
            </a:r>
          </a:p>
          <a:p>
            <a:pPr>
              <a:buNone/>
            </a:pPr>
            <a:r>
              <a:rPr lang="zh-TW" altLang="en-US" sz="2400" dirty="0" smtClean="0"/>
              <a:t>管理之服務事項，其提供註冊服務予我國境內或境外買受</a:t>
            </a:r>
          </a:p>
          <a:p>
            <a:pPr>
              <a:buNone/>
            </a:pPr>
            <a:r>
              <a:rPr lang="zh-TW" altLang="en-US" sz="2400" dirty="0" smtClean="0"/>
              <a:t>人所收取之註冊費及管理費，係屬在我國境內銷售勞務，</a:t>
            </a:r>
          </a:p>
          <a:p>
            <a:pPr>
              <a:buNone/>
            </a:pPr>
            <a:r>
              <a:rPr lang="zh-TW" altLang="en-US" sz="2400" dirty="0" smtClean="0"/>
              <a:t>允應依法課徵營業稅；但外國機構提供註冊服務予境外買</a:t>
            </a:r>
            <a:endParaRPr lang="en-US" altLang="zh-TW" sz="2400" dirty="0" smtClean="0"/>
          </a:p>
          <a:p>
            <a:pPr>
              <a:buNone/>
            </a:pPr>
            <a:r>
              <a:rPr lang="zh-TW" altLang="en-US" sz="2400" dirty="0" smtClean="0"/>
              <a:t>受人者，非屬我國營業稅課稅範圍。</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fontScale="70000" lnSpcReduction="20000"/>
          </a:bodyPr>
          <a:lstStyle/>
          <a:p>
            <a:pPr>
              <a:buNone/>
            </a:pPr>
            <a:r>
              <a:rPr lang="en-US" altLang="zh-TW" dirty="0" smtClean="0"/>
              <a:t>(</a:t>
            </a:r>
            <a:r>
              <a:rPr lang="zh-TW" altLang="en-US" sz="3400" dirty="0" smtClean="0"/>
              <a:t>二）向註冊機構申請取得網域名稱及網路位址並自行架構網站，或向網路服務提供業者、其他提供虛擬主機之中介業者承租網路商店或申請會員加入賣家，藉以銷售貨物或勞務取得代價：</a:t>
            </a:r>
          </a:p>
          <a:p>
            <a:pPr>
              <a:buNone/>
            </a:pPr>
            <a:r>
              <a:rPr lang="en-US" altLang="zh-TW" sz="3400" dirty="0" smtClean="0"/>
              <a:t>1.</a:t>
            </a:r>
            <a:r>
              <a:rPr lang="zh-TW" altLang="en-US" sz="3400" dirty="0" smtClean="0"/>
              <a:t>提供網路連線、虛擬主機或加值服務，收取連線服務費用、帳號手續費用、代管主機費用等：</a:t>
            </a:r>
            <a:endParaRPr lang="en-US" altLang="zh-TW" sz="3400" dirty="0" smtClean="0"/>
          </a:p>
          <a:p>
            <a:pPr>
              <a:buNone/>
            </a:pPr>
            <a:r>
              <a:rPr lang="zh-TW" altLang="en-US" sz="3400" dirty="0" smtClean="0"/>
              <a:t>（</a:t>
            </a:r>
            <a:r>
              <a:rPr lang="en-US" altLang="zh-TW" sz="3400" dirty="0" smtClean="0"/>
              <a:t>1</a:t>
            </a:r>
            <a:r>
              <a:rPr lang="zh-TW" altLang="en-US" sz="3400" dirty="0" smtClean="0"/>
              <a:t>）在中華民國境內無固定營業場所之外國事業、機關、團體、組織，其提供網路連線、加值等服務予中華民國境內買受人者，應由勞務買受人依營業稅法第</a:t>
            </a:r>
            <a:r>
              <a:rPr lang="en-US" altLang="zh-TW" sz="3400" dirty="0" smtClean="0"/>
              <a:t>36</a:t>
            </a:r>
            <a:r>
              <a:rPr lang="zh-TW" altLang="en-US" sz="3400" dirty="0" smtClean="0"/>
              <a:t>條規定報繳營業稅。</a:t>
            </a:r>
          </a:p>
          <a:p>
            <a:pPr>
              <a:buNone/>
            </a:pPr>
            <a:r>
              <a:rPr lang="zh-TW" altLang="en-US" sz="3400" dirty="0" smtClean="0"/>
              <a:t>（</a:t>
            </a:r>
            <a:r>
              <a:rPr lang="en-US" altLang="zh-TW" sz="3400" dirty="0" smtClean="0"/>
              <a:t>2</a:t>
            </a:r>
            <a:r>
              <a:rPr lang="zh-TW" altLang="en-US" sz="3400" dirty="0" smtClean="0"/>
              <a:t>）在中華民國境內設有固定營業場所之營業人，其提供網路連線、加值等服務予中華民國境內或境外買受人者，應由該營業人依營業稅法第</a:t>
            </a:r>
            <a:r>
              <a:rPr lang="en-US" altLang="zh-TW" sz="3400" dirty="0" smtClean="0"/>
              <a:t>35</a:t>
            </a:r>
            <a:r>
              <a:rPr lang="zh-TW" altLang="en-US" sz="3400" dirty="0" smtClean="0"/>
              <a:t>條規定報繳營業稅；銷售勞務如符合營業稅法第</a:t>
            </a:r>
            <a:r>
              <a:rPr lang="en-US" altLang="zh-TW" sz="3400" dirty="0" smtClean="0"/>
              <a:t>7</a:t>
            </a:r>
            <a:r>
              <a:rPr lang="zh-TW" altLang="en-US" sz="3400" dirty="0" smtClean="0"/>
              <a:t>條規定並得檢附相關證明文件申報適用零稅率。</a:t>
            </a:r>
            <a:endParaRPr lang="zh-TW" altLang="en-US" sz="3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fontScale="77500" lnSpcReduction="20000"/>
          </a:bodyPr>
          <a:lstStyle/>
          <a:p>
            <a:pPr>
              <a:buNone/>
            </a:pPr>
            <a:r>
              <a:rPr lang="en-US" altLang="zh-TW" dirty="0" smtClean="0"/>
              <a:t>※</a:t>
            </a:r>
            <a:r>
              <a:rPr lang="zh-TW" altLang="en-US" dirty="0" smtClean="0"/>
              <a:t>外國事業、機關、團體、組織在中華民國</a:t>
            </a:r>
            <a:r>
              <a:rPr lang="zh-TW" altLang="en-US" u="sng" dirty="0" smtClean="0"/>
              <a:t>境內設有固定</a:t>
            </a:r>
            <a:r>
              <a:rPr lang="zh-TW" altLang="en-US" u="sng" dirty="0" smtClean="0"/>
              <a:t>營業</a:t>
            </a:r>
            <a:r>
              <a:rPr lang="zh-TW" altLang="en-US" u="sng" dirty="0" smtClean="0"/>
              <a:t>場所</a:t>
            </a:r>
            <a:r>
              <a:rPr lang="zh-TW" altLang="en-US" dirty="0" smtClean="0"/>
              <a:t>，提供網路連線、虛擬主機或加值服務予我國</a:t>
            </a:r>
            <a:r>
              <a:rPr lang="zh-TW" altLang="en-US" dirty="0" smtClean="0"/>
              <a:t>境內或</a:t>
            </a:r>
            <a:r>
              <a:rPr lang="zh-TW" altLang="en-US" dirty="0" smtClean="0"/>
              <a:t>境外買受人所收取之費用，係屬在我國境內銷售勞務</a:t>
            </a:r>
            <a:r>
              <a:rPr lang="zh-TW" altLang="en-US" dirty="0" smtClean="0"/>
              <a:t>，應</a:t>
            </a:r>
            <a:r>
              <a:rPr lang="zh-TW" altLang="en-US" dirty="0" smtClean="0"/>
              <a:t>依法課徵營業稅；惟該外國事業（母公司）於境外</a:t>
            </a:r>
            <a:r>
              <a:rPr lang="zh-TW" altLang="en-US" dirty="0" smtClean="0"/>
              <a:t>直接提供</a:t>
            </a:r>
            <a:r>
              <a:rPr lang="zh-TW" altLang="en-US" dirty="0" smtClean="0"/>
              <a:t>網路連線、加值等服務予境外買受人者，非屬我國</a:t>
            </a:r>
            <a:r>
              <a:rPr lang="zh-TW" altLang="en-US" dirty="0" smtClean="0"/>
              <a:t>營業稅</a:t>
            </a:r>
            <a:r>
              <a:rPr lang="zh-TW" altLang="en-US" dirty="0" smtClean="0"/>
              <a:t>課稅範圍</a:t>
            </a:r>
            <a:r>
              <a:rPr lang="zh-TW" altLang="en-US" dirty="0" smtClean="0"/>
              <a:t>。</a:t>
            </a:r>
            <a:endParaRPr lang="en-US" altLang="zh-TW" dirty="0" smtClean="0"/>
          </a:p>
          <a:p>
            <a:pPr>
              <a:buNone/>
            </a:pPr>
            <a:endParaRPr lang="zh-TW" altLang="en-US" dirty="0" smtClean="0"/>
          </a:p>
          <a:p>
            <a:pPr>
              <a:buNone/>
            </a:pPr>
            <a:r>
              <a:rPr lang="en-US" altLang="zh-TW" dirty="0" smtClean="0"/>
              <a:t>※</a:t>
            </a:r>
            <a:r>
              <a:rPr lang="zh-TW" altLang="en-US" dirty="0" smtClean="0"/>
              <a:t>在中華民國</a:t>
            </a:r>
            <a:r>
              <a:rPr lang="zh-TW" altLang="en-US" u="sng" dirty="0" smtClean="0"/>
              <a:t>境內提供線上交易平臺服務</a:t>
            </a:r>
            <a:r>
              <a:rPr lang="zh-TW" altLang="en-US" dirty="0" smtClean="0"/>
              <a:t>予我國境內或</a:t>
            </a:r>
            <a:r>
              <a:rPr lang="zh-TW" altLang="en-US" dirty="0" smtClean="0"/>
              <a:t>境外買</a:t>
            </a:r>
            <a:r>
              <a:rPr lang="zh-TW" altLang="en-US" dirty="0" smtClean="0"/>
              <a:t>受人所收取之網頁設計建置費用、平臺租金、商品上</a:t>
            </a:r>
            <a:r>
              <a:rPr lang="zh-TW" altLang="en-US" dirty="0" smtClean="0"/>
              <a:t>架費用</a:t>
            </a:r>
            <a:r>
              <a:rPr lang="zh-TW" altLang="en-US" dirty="0" smtClean="0"/>
              <a:t>或廣告等費用，係屬在我國境內銷售勞務，允應</a:t>
            </a:r>
            <a:r>
              <a:rPr lang="zh-TW" altLang="en-US" dirty="0" smtClean="0"/>
              <a:t>依法課</a:t>
            </a:r>
            <a:r>
              <a:rPr lang="zh-TW" altLang="en-US" dirty="0" smtClean="0"/>
              <a:t>徵營業稅；惟該外國事業（母公司）於境外直接提供</a:t>
            </a:r>
            <a:r>
              <a:rPr lang="zh-TW" altLang="en-US" dirty="0" smtClean="0"/>
              <a:t>線上</a:t>
            </a:r>
            <a:r>
              <a:rPr lang="zh-TW" altLang="en-US" dirty="0" smtClean="0"/>
              <a:t>交易平臺服務予境外買受人者，非屬我國營業稅課稅</a:t>
            </a:r>
            <a:r>
              <a:rPr lang="zh-TW" altLang="en-US" dirty="0" smtClean="0"/>
              <a:t>範圍</a:t>
            </a:r>
            <a:r>
              <a:rPr lang="zh-TW" altLang="en-US" dirty="0" smtClean="0"/>
              <a:t>。</a:t>
            </a:r>
            <a:endParaRPr lang="zh-TW"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304800" y="1554162"/>
            <a:ext cx="8686800" cy="4899174"/>
          </a:xfrm>
        </p:spPr>
        <p:txBody>
          <a:bodyPr>
            <a:normAutofit fontScale="85000" lnSpcReduction="10000"/>
          </a:bodyPr>
          <a:lstStyle/>
          <a:p>
            <a:pPr>
              <a:buNone/>
            </a:pPr>
            <a:r>
              <a:rPr lang="en-US" altLang="zh-TW" dirty="0" smtClean="0"/>
              <a:t>2.</a:t>
            </a:r>
            <a:r>
              <a:rPr lang="zh-TW" altLang="en-US" dirty="0" smtClean="0"/>
              <a:t>提供線上交易平臺，協助承租人或會員銷售貨物或勞務</a:t>
            </a:r>
            <a:r>
              <a:rPr lang="zh-TW" altLang="en-US" dirty="0" smtClean="0"/>
              <a:t>，收取</a:t>
            </a:r>
            <a:r>
              <a:rPr lang="zh-TW" altLang="en-US" dirty="0" smtClean="0"/>
              <a:t>網頁設計建置費用、平臺租金、商品上架費用或</a:t>
            </a:r>
            <a:r>
              <a:rPr lang="zh-TW" altLang="en-US" dirty="0" smtClean="0"/>
              <a:t>廣告費用</a:t>
            </a:r>
            <a:r>
              <a:rPr lang="zh-TW" altLang="en-US" dirty="0" smtClean="0"/>
              <a:t>等</a:t>
            </a:r>
            <a:r>
              <a:rPr lang="zh-TW" altLang="en-US" dirty="0" smtClean="0"/>
              <a:t>：</a:t>
            </a:r>
            <a:endParaRPr lang="en-US" altLang="zh-TW" dirty="0" smtClean="0"/>
          </a:p>
          <a:p>
            <a:pPr>
              <a:buNone/>
            </a:pPr>
            <a:endParaRPr lang="en-US" altLang="zh-TW" dirty="0" smtClean="0"/>
          </a:p>
          <a:p>
            <a:pPr>
              <a:buNone/>
            </a:pPr>
            <a:r>
              <a:rPr lang="zh-TW" altLang="en-US" dirty="0" smtClean="0"/>
              <a:t>（</a:t>
            </a:r>
            <a:r>
              <a:rPr lang="en-US" altLang="zh-TW" dirty="0" smtClean="0"/>
              <a:t>1</a:t>
            </a:r>
            <a:r>
              <a:rPr lang="zh-TW" altLang="en-US" dirty="0" smtClean="0"/>
              <a:t>）在中華民國境內無固定營業場所之外國事業、機關、</a:t>
            </a:r>
            <a:r>
              <a:rPr lang="zh-TW" altLang="en-US" dirty="0" smtClean="0"/>
              <a:t>團體</a:t>
            </a:r>
            <a:r>
              <a:rPr lang="zh-TW" altLang="en-US" dirty="0" smtClean="0"/>
              <a:t>、組織，其提供網路交易平臺服務予中華民國</a:t>
            </a:r>
            <a:r>
              <a:rPr lang="zh-TW" altLang="en-US" dirty="0" smtClean="0"/>
              <a:t>境內買</a:t>
            </a:r>
            <a:r>
              <a:rPr lang="zh-TW" altLang="en-US" dirty="0" smtClean="0"/>
              <a:t>受人者，應由勞務買受人依營業稅法第</a:t>
            </a:r>
            <a:r>
              <a:rPr lang="en-US" altLang="zh-TW" dirty="0" smtClean="0"/>
              <a:t>36</a:t>
            </a:r>
            <a:r>
              <a:rPr lang="zh-TW" altLang="en-US" dirty="0" smtClean="0"/>
              <a:t>條規定</a:t>
            </a:r>
            <a:r>
              <a:rPr lang="zh-TW" altLang="en-US" dirty="0" smtClean="0"/>
              <a:t>報繳</a:t>
            </a:r>
            <a:r>
              <a:rPr lang="zh-TW" altLang="en-US" dirty="0" smtClean="0"/>
              <a:t>營業稅</a:t>
            </a:r>
            <a:r>
              <a:rPr lang="zh-TW" altLang="en-US" dirty="0" smtClean="0"/>
              <a:t>。</a:t>
            </a:r>
            <a:endParaRPr lang="en-US" altLang="zh-TW" dirty="0" smtClean="0"/>
          </a:p>
          <a:p>
            <a:pPr>
              <a:buNone/>
            </a:pPr>
            <a:endParaRPr lang="zh-TW" altLang="en-US" dirty="0" smtClean="0"/>
          </a:p>
          <a:p>
            <a:pPr>
              <a:buNone/>
            </a:pPr>
            <a:r>
              <a:rPr lang="zh-TW" altLang="en-US" dirty="0" smtClean="0"/>
              <a:t>（</a:t>
            </a:r>
            <a:r>
              <a:rPr lang="en-US" altLang="zh-TW" dirty="0" smtClean="0"/>
              <a:t>2</a:t>
            </a:r>
            <a:r>
              <a:rPr lang="zh-TW" altLang="en-US" dirty="0" smtClean="0"/>
              <a:t>）在中華民國境內設有固定營業場所之營業人，其提供</a:t>
            </a:r>
            <a:r>
              <a:rPr lang="zh-TW" altLang="en-US" dirty="0" smtClean="0"/>
              <a:t>網路</a:t>
            </a:r>
            <a:r>
              <a:rPr lang="zh-TW" altLang="en-US" dirty="0" smtClean="0"/>
              <a:t>交易平臺服務予中華民國境內或境外買受人者，</a:t>
            </a:r>
            <a:r>
              <a:rPr lang="zh-TW" altLang="en-US" dirty="0" smtClean="0"/>
              <a:t>應由</a:t>
            </a:r>
            <a:r>
              <a:rPr lang="zh-TW" altLang="en-US" dirty="0" smtClean="0"/>
              <a:t>該營業人依營業稅法第</a:t>
            </a:r>
            <a:r>
              <a:rPr lang="en-US" altLang="zh-TW" dirty="0" smtClean="0"/>
              <a:t>35</a:t>
            </a:r>
            <a:r>
              <a:rPr lang="zh-TW" altLang="en-US" dirty="0" smtClean="0"/>
              <a:t>條規定報繳營業稅。</a:t>
            </a:r>
            <a:endParaRPr lang="zh-TW"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304800" y="1554162"/>
            <a:ext cx="8686800" cy="4899174"/>
          </a:xfrm>
        </p:spPr>
        <p:txBody>
          <a:bodyPr>
            <a:normAutofit fontScale="77500" lnSpcReduction="20000"/>
          </a:bodyPr>
          <a:lstStyle/>
          <a:p>
            <a:pPr>
              <a:buNone/>
            </a:pPr>
            <a:r>
              <a:rPr lang="en-US" altLang="zh-TW" dirty="0" smtClean="0"/>
              <a:t>3.</a:t>
            </a:r>
            <a:r>
              <a:rPr lang="zh-TW" altLang="en-US" dirty="0" smtClean="0"/>
              <a:t>利用網路接受上網者訂購貨物，再藉由實體通路交付</a:t>
            </a:r>
            <a:r>
              <a:rPr lang="zh-TW" altLang="en-US" dirty="0" smtClean="0"/>
              <a:t>：</a:t>
            </a:r>
            <a:endParaRPr lang="en-US" altLang="zh-TW" dirty="0" smtClean="0"/>
          </a:p>
          <a:p>
            <a:pPr>
              <a:buNone/>
            </a:pPr>
            <a:endParaRPr lang="zh-TW" altLang="en-US" dirty="0" smtClean="0"/>
          </a:p>
          <a:p>
            <a:pPr>
              <a:buNone/>
            </a:pPr>
            <a:r>
              <a:rPr lang="zh-TW" altLang="en-US" dirty="0" smtClean="0"/>
              <a:t>（</a:t>
            </a:r>
            <a:r>
              <a:rPr lang="en-US" altLang="zh-TW" dirty="0" smtClean="0"/>
              <a:t>1</a:t>
            </a:r>
            <a:r>
              <a:rPr lang="zh-TW" altLang="en-US" dirty="0" smtClean="0"/>
              <a:t>）在中華民國境內無固定營業場所之外國事業、機關、</a:t>
            </a:r>
            <a:r>
              <a:rPr lang="zh-TW" altLang="en-US" dirty="0" smtClean="0"/>
              <a:t>團體</a:t>
            </a:r>
            <a:r>
              <a:rPr lang="zh-TW" altLang="en-US" dirty="0" smtClean="0"/>
              <a:t>、組織，其利用網路銷售貨物予中華民國境內買</a:t>
            </a:r>
            <a:r>
              <a:rPr lang="zh-TW" altLang="en-US" dirty="0" smtClean="0"/>
              <a:t>受人</a:t>
            </a:r>
            <a:r>
              <a:rPr lang="zh-TW" altLang="en-US" dirty="0" smtClean="0"/>
              <a:t>者，屬進口貨物，</a:t>
            </a:r>
            <a:r>
              <a:rPr lang="zh-TW" altLang="en-US" u="sng" dirty="0" smtClean="0"/>
              <a:t>應由貨物收貨人或持有人依</a:t>
            </a:r>
            <a:r>
              <a:rPr lang="zh-TW" altLang="en-US" u="sng" dirty="0" smtClean="0"/>
              <a:t>營業稅法</a:t>
            </a:r>
            <a:r>
              <a:rPr lang="zh-TW" altLang="en-US" u="sng" dirty="0" smtClean="0"/>
              <a:t>第</a:t>
            </a:r>
            <a:r>
              <a:rPr lang="en-US" altLang="zh-TW" u="sng" dirty="0" smtClean="0"/>
              <a:t>9</a:t>
            </a:r>
            <a:r>
              <a:rPr lang="zh-TW" altLang="en-US" u="sng" dirty="0" smtClean="0"/>
              <a:t>條及第</a:t>
            </a:r>
            <a:r>
              <a:rPr lang="en-US" altLang="zh-TW" u="sng" dirty="0" smtClean="0"/>
              <a:t>41</a:t>
            </a:r>
            <a:r>
              <a:rPr lang="zh-TW" altLang="en-US" u="sng" dirty="0" smtClean="0"/>
              <a:t>條規定徵免營業稅</a:t>
            </a:r>
            <a:r>
              <a:rPr lang="zh-TW" altLang="en-US" dirty="0" smtClean="0"/>
              <a:t>。</a:t>
            </a:r>
            <a:endParaRPr lang="en-US" altLang="zh-TW" dirty="0" smtClean="0"/>
          </a:p>
          <a:p>
            <a:pPr>
              <a:buNone/>
            </a:pPr>
            <a:endParaRPr lang="en-US" altLang="zh-TW" dirty="0" smtClean="0"/>
          </a:p>
          <a:p>
            <a:pPr>
              <a:buNone/>
            </a:pPr>
            <a:r>
              <a:rPr lang="zh-TW" altLang="en-US" dirty="0" smtClean="0"/>
              <a:t>（</a:t>
            </a:r>
            <a:r>
              <a:rPr lang="en-US" altLang="zh-TW" dirty="0" smtClean="0"/>
              <a:t>2</a:t>
            </a:r>
            <a:r>
              <a:rPr lang="zh-TW" altLang="en-US" dirty="0" smtClean="0"/>
              <a:t>）在中華民國境內設有固定營業場所之營業人，其利用</a:t>
            </a:r>
            <a:r>
              <a:rPr lang="zh-TW" altLang="en-US" dirty="0" smtClean="0"/>
              <a:t>網路</a:t>
            </a:r>
            <a:r>
              <a:rPr lang="zh-TW" altLang="en-US" dirty="0" smtClean="0"/>
              <a:t>銷售貨物予中華民國境內或境外買受人者，應由</a:t>
            </a:r>
            <a:r>
              <a:rPr lang="zh-TW" altLang="en-US" dirty="0" smtClean="0"/>
              <a:t>主管</a:t>
            </a:r>
            <a:r>
              <a:rPr lang="zh-TW" altLang="en-US" dirty="0" smtClean="0"/>
              <a:t>稽徵機關依營業稅法第</a:t>
            </a:r>
            <a:r>
              <a:rPr lang="en-US" altLang="zh-TW" dirty="0" smtClean="0"/>
              <a:t>40</a:t>
            </a:r>
            <a:r>
              <a:rPr lang="zh-TW" altLang="en-US" dirty="0" smtClean="0"/>
              <a:t>條規定通知該營業人</a:t>
            </a:r>
            <a:r>
              <a:rPr lang="zh-TW" altLang="en-US" dirty="0" smtClean="0"/>
              <a:t>繳納營業稅由</a:t>
            </a:r>
            <a:r>
              <a:rPr lang="zh-TW" altLang="en-US" dirty="0" smtClean="0"/>
              <a:t>該營業人依同法第</a:t>
            </a:r>
            <a:r>
              <a:rPr lang="en-US" altLang="zh-TW" dirty="0" smtClean="0"/>
              <a:t>35</a:t>
            </a:r>
            <a:r>
              <a:rPr lang="zh-TW" altLang="en-US" dirty="0" smtClean="0"/>
              <a:t>條規定報繳營業稅</a:t>
            </a:r>
            <a:r>
              <a:rPr lang="zh-TW" altLang="en-US" dirty="0" smtClean="0"/>
              <a:t>；銷售</a:t>
            </a:r>
            <a:r>
              <a:rPr lang="zh-TW" altLang="en-US" dirty="0" smtClean="0"/>
              <a:t>貨物如符合營業稅法第</a:t>
            </a:r>
            <a:r>
              <a:rPr lang="en-US" altLang="zh-TW" dirty="0" smtClean="0"/>
              <a:t>8</a:t>
            </a:r>
            <a:r>
              <a:rPr lang="zh-TW" altLang="en-US" dirty="0" smtClean="0"/>
              <a:t>條第</a:t>
            </a:r>
            <a:r>
              <a:rPr lang="en-US" altLang="zh-TW" dirty="0" smtClean="0"/>
              <a:t>1</a:t>
            </a:r>
            <a:r>
              <a:rPr lang="zh-TW" altLang="en-US" dirty="0" smtClean="0"/>
              <a:t>項規定者，免</a:t>
            </a:r>
            <a:r>
              <a:rPr lang="zh-TW" altLang="en-US" dirty="0" smtClean="0"/>
              <a:t>徵營業稅</a:t>
            </a:r>
            <a:r>
              <a:rPr lang="zh-TW" altLang="en-US" dirty="0" smtClean="0"/>
              <a:t>；銷售貨物如符合營業稅法第</a:t>
            </a:r>
            <a:r>
              <a:rPr lang="en-US" altLang="zh-TW" dirty="0" smtClean="0"/>
              <a:t>7</a:t>
            </a:r>
            <a:r>
              <a:rPr lang="zh-TW" altLang="en-US" dirty="0" smtClean="0"/>
              <a:t>條規定者並</a:t>
            </a:r>
            <a:r>
              <a:rPr lang="zh-TW" altLang="en-US" dirty="0" smtClean="0"/>
              <a:t>得申報</a:t>
            </a:r>
            <a:r>
              <a:rPr lang="zh-TW" altLang="en-US" dirty="0" smtClean="0"/>
              <a:t>適用零稅率（應檢附營業稅法施行細則第</a:t>
            </a:r>
            <a:r>
              <a:rPr lang="en-US" altLang="zh-TW" dirty="0" smtClean="0"/>
              <a:t>11</a:t>
            </a:r>
            <a:r>
              <a:rPr lang="zh-TW" altLang="en-US" dirty="0" smtClean="0"/>
              <a:t>條</a:t>
            </a:r>
            <a:r>
              <a:rPr lang="zh-TW" altLang="en-US" dirty="0" smtClean="0"/>
              <a:t>規定</a:t>
            </a:r>
            <a:r>
              <a:rPr lang="zh-TW" altLang="en-US" dirty="0" smtClean="0"/>
              <a:t>之證明文件）。</a:t>
            </a:r>
            <a:endParaRPr lang="zh-TW"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1520" y="188640"/>
            <a:ext cx="8686800" cy="838200"/>
          </a:xfrm>
        </p:spPr>
        <p:txBody>
          <a:bodyPr>
            <a:normAutofit fontScale="90000"/>
          </a:bodyPr>
          <a:lstStyle/>
          <a:p>
            <a:r>
              <a:rPr lang="zh-TW" altLang="en-US" b="1" dirty="0" smtClean="0">
                <a:latin typeface="+mj-ea"/>
              </a:rPr>
              <a:t>社會新鮮人求職創業應有的會計稅務法令知識</a:t>
            </a:r>
            <a:endParaRPr lang="zh-TW" altLang="en-US" dirty="0"/>
          </a:p>
        </p:txBody>
      </p:sp>
      <p:pic>
        <p:nvPicPr>
          <p:cNvPr id="1027" name="Picture 3"/>
          <p:cNvPicPr>
            <a:picLocks noGrp="1" noChangeAspect="1" noChangeArrowheads="1"/>
          </p:cNvPicPr>
          <p:nvPr>
            <p:ph idx="1"/>
          </p:nvPr>
        </p:nvPicPr>
        <p:blipFill>
          <a:blip r:embed="rId2" cstate="print"/>
          <a:srcRect l="66173" t="70062" r="8053" b="12437"/>
          <a:stretch>
            <a:fillRect/>
          </a:stretch>
        </p:blipFill>
        <p:spPr bwMode="auto">
          <a:xfrm>
            <a:off x="2123728" y="4365104"/>
            <a:ext cx="4948913" cy="2016224"/>
          </a:xfrm>
          <a:prstGeom prst="rect">
            <a:avLst/>
          </a:prstGeom>
          <a:noFill/>
          <a:ln w="9525">
            <a:noFill/>
            <a:miter lim="800000"/>
            <a:headEnd/>
            <a:tailEnd/>
          </a:ln>
        </p:spPr>
      </p:pic>
      <p:cxnSp>
        <p:nvCxnSpPr>
          <p:cNvPr id="8" name="直線單箭頭接點 7"/>
          <p:cNvCxnSpPr/>
          <p:nvPr/>
        </p:nvCxnSpPr>
        <p:spPr>
          <a:xfrm flipV="1">
            <a:off x="6084168" y="3501008"/>
            <a:ext cx="648072" cy="7920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直線單箭頭接點 9"/>
          <p:cNvCxnSpPr/>
          <p:nvPr/>
        </p:nvCxnSpPr>
        <p:spPr>
          <a:xfrm flipH="1" flipV="1">
            <a:off x="2555776" y="3501008"/>
            <a:ext cx="576064" cy="7920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1" name="文字方塊 10"/>
          <p:cNvSpPr txBox="1"/>
          <p:nvPr/>
        </p:nvSpPr>
        <p:spPr>
          <a:xfrm>
            <a:off x="1331640" y="2276872"/>
            <a:ext cx="1656184" cy="584775"/>
          </a:xfrm>
          <a:prstGeom prst="rect">
            <a:avLst/>
          </a:prstGeom>
          <a:noFill/>
        </p:spPr>
        <p:txBody>
          <a:bodyPr wrap="square" rtlCol="0">
            <a:spAutoFit/>
          </a:bodyPr>
          <a:lstStyle/>
          <a:p>
            <a:r>
              <a:rPr lang="zh-TW" altLang="en-US" sz="3200" b="1" dirty="0" smtClean="0">
                <a:latin typeface="+mn-ea"/>
              </a:rPr>
              <a:t>升學</a:t>
            </a:r>
            <a:r>
              <a:rPr lang="en-US" altLang="zh-TW" sz="3200" b="1" dirty="0" smtClean="0">
                <a:latin typeface="+mn-ea"/>
              </a:rPr>
              <a:t>?</a:t>
            </a:r>
            <a:endParaRPr lang="zh-TW" altLang="en-US" sz="3200" b="1" dirty="0">
              <a:latin typeface="+mn-ea"/>
            </a:endParaRPr>
          </a:p>
        </p:txBody>
      </p:sp>
      <p:sp>
        <p:nvSpPr>
          <p:cNvPr id="12" name="文字方塊 11"/>
          <p:cNvSpPr txBox="1"/>
          <p:nvPr/>
        </p:nvSpPr>
        <p:spPr>
          <a:xfrm>
            <a:off x="5724128" y="2564904"/>
            <a:ext cx="2088232" cy="646331"/>
          </a:xfrm>
          <a:prstGeom prst="rect">
            <a:avLst/>
          </a:prstGeom>
          <a:noFill/>
        </p:spPr>
        <p:txBody>
          <a:bodyPr wrap="square" rtlCol="0">
            <a:spAutoFit/>
          </a:bodyPr>
          <a:lstStyle/>
          <a:p>
            <a:r>
              <a:rPr lang="zh-TW" altLang="en-US" sz="3600" b="1" dirty="0" smtClean="0"/>
              <a:t>找工作</a:t>
            </a:r>
            <a:r>
              <a:rPr lang="en-US" altLang="zh-TW" sz="3600" b="1" dirty="0" smtClean="0"/>
              <a:t>?</a:t>
            </a:r>
            <a:endParaRPr lang="zh-TW" altLang="en-US" sz="3600" b="1" dirty="0"/>
          </a:p>
        </p:txBody>
      </p:sp>
      <p:sp>
        <p:nvSpPr>
          <p:cNvPr id="13" name="文字方塊 12"/>
          <p:cNvSpPr txBox="1"/>
          <p:nvPr/>
        </p:nvSpPr>
        <p:spPr>
          <a:xfrm>
            <a:off x="4499992" y="1340768"/>
            <a:ext cx="1800200" cy="646331"/>
          </a:xfrm>
          <a:prstGeom prst="rect">
            <a:avLst/>
          </a:prstGeom>
          <a:noFill/>
        </p:spPr>
        <p:txBody>
          <a:bodyPr wrap="square" rtlCol="0">
            <a:spAutoFit/>
          </a:bodyPr>
          <a:lstStyle/>
          <a:p>
            <a:r>
              <a:rPr lang="zh-TW" altLang="en-US" sz="3600" b="1" dirty="0" smtClean="0"/>
              <a:t>當兵</a:t>
            </a:r>
            <a:r>
              <a:rPr lang="en-US" altLang="zh-TW" sz="3600" b="1" dirty="0" smtClean="0"/>
              <a:t>?</a:t>
            </a:r>
            <a:endParaRPr lang="zh-TW" altLang="en-US" sz="3600" b="1" dirty="0"/>
          </a:p>
        </p:txBody>
      </p:sp>
      <p:sp>
        <p:nvSpPr>
          <p:cNvPr id="14" name="文字方塊 13"/>
          <p:cNvSpPr txBox="1"/>
          <p:nvPr/>
        </p:nvSpPr>
        <p:spPr>
          <a:xfrm>
            <a:off x="3491880" y="2348880"/>
            <a:ext cx="1224136" cy="707886"/>
          </a:xfrm>
          <a:prstGeom prst="rect">
            <a:avLst/>
          </a:prstGeom>
          <a:noFill/>
        </p:spPr>
        <p:txBody>
          <a:bodyPr wrap="square" rtlCol="0">
            <a:spAutoFit/>
          </a:bodyPr>
          <a:lstStyle/>
          <a:p>
            <a:r>
              <a:rPr lang="zh-TW" altLang="en-US" sz="4000" b="1" dirty="0" smtClean="0">
                <a:solidFill>
                  <a:srgbClr val="FF0000"/>
                </a:solidFill>
              </a:rPr>
              <a:t>創業</a:t>
            </a:r>
            <a:endParaRPr lang="zh-TW" altLang="en-US" sz="4000" b="1" dirty="0">
              <a:solidFill>
                <a:srgbClr val="FF0000"/>
              </a:solidFill>
            </a:endParaRPr>
          </a:p>
        </p:txBody>
      </p:sp>
      <p:cxnSp>
        <p:nvCxnSpPr>
          <p:cNvPr id="16" name="直線單箭頭接點 15"/>
          <p:cNvCxnSpPr/>
          <p:nvPr/>
        </p:nvCxnSpPr>
        <p:spPr>
          <a:xfrm flipV="1">
            <a:off x="4572000" y="3501008"/>
            <a:ext cx="0" cy="7920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Bottom)">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304800" y="1554162"/>
            <a:ext cx="8686800" cy="4899174"/>
          </a:xfrm>
        </p:spPr>
        <p:txBody>
          <a:bodyPr>
            <a:normAutofit fontScale="70000" lnSpcReduction="20000"/>
          </a:bodyPr>
          <a:lstStyle/>
          <a:p>
            <a:pPr>
              <a:buNone/>
            </a:pPr>
            <a:r>
              <a:rPr lang="en-US" altLang="zh-TW" dirty="0" smtClean="0"/>
              <a:t>4.</a:t>
            </a:r>
            <a:r>
              <a:rPr lang="zh-TW" altLang="en-US" dirty="0" smtClean="0"/>
              <a:t>利用網路接受上網者訂購無形商品，再藉由實體通路提供</a:t>
            </a:r>
            <a:r>
              <a:rPr lang="zh-TW" altLang="en-US" dirty="0" smtClean="0"/>
              <a:t>勞務或</a:t>
            </a:r>
            <a:r>
              <a:rPr lang="zh-TW" altLang="en-US" dirty="0" smtClean="0"/>
              <a:t>直接藉由網路傳輸方式下載儲存至買受人電腦設備運用或</a:t>
            </a:r>
            <a:r>
              <a:rPr lang="zh-TW" altLang="en-US" dirty="0" smtClean="0"/>
              <a:t>未儲存</a:t>
            </a:r>
            <a:r>
              <a:rPr lang="zh-TW" altLang="en-US" dirty="0" smtClean="0"/>
              <a:t>而以線上服務、視訊瀏覽、音頻廣播、互動式溝通、</a:t>
            </a:r>
            <a:r>
              <a:rPr lang="zh-TW" altLang="en-US" dirty="0" smtClean="0"/>
              <a:t>遊戲等</a:t>
            </a:r>
            <a:r>
              <a:rPr lang="zh-TW" altLang="en-US" dirty="0" smtClean="0"/>
              <a:t>數位型態使用</a:t>
            </a:r>
            <a:r>
              <a:rPr lang="zh-TW" altLang="en-US" dirty="0" smtClean="0"/>
              <a:t>：</a:t>
            </a:r>
            <a:endParaRPr lang="en-US" altLang="zh-TW" dirty="0" smtClean="0"/>
          </a:p>
          <a:p>
            <a:pPr>
              <a:buNone/>
            </a:pPr>
            <a:endParaRPr lang="zh-TW" altLang="en-US" dirty="0" smtClean="0"/>
          </a:p>
          <a:p>
            <a:pPr>
              <a:buNone/>
            </a:pPr>
            <a:r>
              <a:rPr lang="zh-TW" altLang="en-US" dirty="0" smtClean="0"/>
              <a:t>（</a:t>
            </a:r>
            <a:r>
              <a:rPr lang="en-US" altLang="zh-TW" dirty="0" smtClean="0"/>
              <a:t>1</a:t>
            </a:r>
            <a:r>
              <a:rPr lang="zh-TW" altLang="en-US" dirty="0" smtClean="0"/>
              <a:t>）在中華民國境內無固定營業場所之外國事業、機關、</a:t>
            </a:r>
            <a:r>
              <a:rPr lang="zh-TW" altLang="en-US" dirty="0" smtClean="0"/>
              <a:t>團體、</a:t>
            </a:r>
            <a:r>
              <a:rPr lang="zh-TW" altLang="en-US" dirty="0" smtClean="0"/>
              <a:t>組織，其利用網路銷售勞務予我國境內買受人者，應</a:t>
            </a:r>
            <a:r>
              <a:rPr lang="zh-TW" altLang="en-US" dirty="0" smtClean="0"/>
              <a:t>由勞務</a:t>
            </a:r>
            <a:r>
              <a:rPr lang="zh-TW" altLang="en-US" dirty="0" smtClean="0"/>
              <a:t>買受人依營業稅法第</a:t>
            </a:r>
            <a:r>
              <a:rPr lang="en-US" altLang="zh-TW" dirty="0" smtClean="0"/>
              <a:t>36</a:t>
            </a:r>
            <a:r>
              <a:rPr lang="zh-TW" altLang="en-US" dirty="0" smtClean="0"/>
              <a:t>條規定報繳營業稅</a:t>
            </a:r>
            <a:r>
              <a:rPr lang="zh-TW" altLang="en-US" dirty="0" smtClean="0"/>
              <a:t>。</a:t>
            </a:r>
            <a:endParaRPr lang="en-US" altLang="zh-TW" dirty="0" smtClean="0"/>
          </a:p>
          <a:p>
            <a:pPr>
              <a:buNone/>
            </a:pPr>
            <a:endParaRPr lang="zh-TW" altLang="en-US" dirty="0" smtClean="0"/>
          </a:p>
          <a:p>
            <a:pPr>
              <a:buNone/>
            </a:pPr>
            <a:r>
              <a:rPr lang="zh-TW" altLang="en-US" dirty="0" smtClean="0"/>
              <a:t>（</a:t>
            </a:r>
            <a:r>
              <a:rPr lang="en-US" altLang="zh-TW" dirty="0" smtClean="0"/>
              <a:t>2</a:t>
            </a:r>
            <a:r>
              <a:rPr lang="zh-TW" altLang="en-US" dirty="0" smtClean="0"/>
              <a:t>）在中華民國境內設有固定營業場所之營業人，其利用</a:t>
            </a:r>
            <a:r>
              <a:rPr lang="zh-TW" altLang="en-US" dirty="0" smtClean="0"/>
              <a:t>網路銷售</a:t>
            </a:r>
            <a:r>
              <a:rPr lang="zh-TW" altLang="en-US" dirty="0" smtClean="0"/>
              <a:t>勞務予中華民國境內或境外買受人者，應由主管稽</a:t>
            </a:r>
            <a:r>
              <a:rPr lang="zh-TW" altLang="en-US" dirty="0" smtClean="0"/>
              <a:t>徵機關</a:t>
            </a:r>
            <a:r>
              <a:rPr lang="zh-TW" altLang="en-US" dirty="0" smtClean="0"/>
              <a:t>依營業稅法第</a:t>
            </a:r>
            <a:r>
              <a:rPr lang="en-US" altLang="zh-TW" dirty="0" smtClean="0"/>
              <a:t>40</a:t>
            </a:r>
            <a:r>
              <a:rPr lang="zh-TW" altLang="en-US" dirty="0" smtClean="0"/>
              <a:t>條規定通知該營業人繳納營業稅</a:t>
            </a:r>
            <a:r>
              <a:rPr lang="zh-TW" altLang="en-US" dirty="0" smtClean="0"/>
              <a:t>或由</a:t>
            </a:r>
            <a:r>
              <a:rPr lang="zh-TW" altLang="en-US" dirty="0" smtClean="0"/>
              <a:t>該營業人依同法第</a:t>
            </a:r>
            <a:r>
              <a:rPr lang="en-US" altLang="zh-TW" dirty="0" smtClean="0"/>
              <a:t>35</a:t>
            </a:r>
            <a:r>
              <a:rPr lang="zh-TW" altLang="en-US" dirty="0" smtClean="0"/>
              <a:t>條規定報繳營業稅；銷售勞務</a:t>
            </a:r>
            <a:r>
              <a:rPr lang="zh-TW" altLang="en-US" dirty="0" smtClean="0"/>
              <a:t>如符合</a:t>
            </a:r>
            <a:r>
              <a:rPr lang="zh-TW" altLang="en-US" dirty="0" smtClean="0"/>
              <a:t>營業稅法第</a:t>
            </a:r>
            <a:r>
              <a:rPr lang="en-US" altLang="zh-TW" dirty="0" smtClean="0"/>
              <a:t>8</a:t>
            </a:r>
            <a:r>
              <a:rPr lang="zh-TW" altLang="en-US" dirty="0" smtClean="0"/>
              <a:t>條第</a:t>
            </a:r>
            <a:r>
              <a:rPr lang="en-US" altLang="zh-TW" dirty="0" smtClean="0"/>
              <a:t>1</a:t>
            </a:r>
            <a:r>
              <a:rPr lang="zh-TW" altLang="en-US" dirty="0" smtClean="0"/>
              <a:t>項規定者免徵營業稅；銷售</a:t>
            </a:r>
            <a:r>
              <a:rPr lang="zh-TW" altLang="en-US" dirty="0" smtClean="0"/>
              <a:t>勞務如</a:t>
            </a:r>
            <a:r>
              <a:rPr lang="zh-TW" altLang="en-US" dirty="0" smtClean="0"/>
              <a:t>符合營業稅法第</a:t>
            </a:r>
            <a:r>
              <a:rPr lang="en-US" altLang="zh-TW" dirty="0" smtClean="0"/>
              <a:t>7</a:t>
            </a:r>
            <a:r>
              <a:rPr lang="zh-TW" altLang="en-US" dirty="0" smtClean="0"/>
              <a:t>條規定並得檢附相關證明文件申報</a:t>
            </a:r>
            <a:r>
              <a:rPr lang="zh-TW" altLang="en-US" dirty="0" smtClean="0"/>
              <a:t>適用</a:t>
            </a:r>
            <a:r>
              <a:rPr lang="zh-TW" altLang="en-US" dirty="0" smtClean="0"/>
              <a:t>零稅率。</a:t>
            </a:r>
            <a:endParaRPr lang="zh-TW"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fontScale="92500" lnSpcReduction="20000"/>
          </a:bodyPr>
          <a:lstStyle/>
          <a:p>
            <a:pPr>
              <a:buNone/>
            </a:pPr>
            <a:r>
              <a:rPr lang="zh-TW" altLang="en-US" dirty="0" smtClean="0"/>
              <a:t>營業稅課稅</a:t>
            </a:r>
            <a:r>
              <a:rPr lang="zh-TW" altLang="en-US" dirty="0" smtClean="0"/>
              <a:t>方式</a:t>
            </a:r>
            <a:r>
              <a:rPr lang="en-US" altLang="zh-TW" dirty="0" smtClean="0"/>
              <a:t>:</a:t>
            </a:r>
          </a:p>
          <a:p>
            <a:pPr>
              <a:buNone/>
            </a:pPr>
            <a:r>
              <a:rPr lang="zh-TW" altLang="en-US" dirty="0" smtClean="0"/>
              <a:t>（</a:t>
            </a:r>
            <a:r>
              <a:rPr lang="zh-TW" altLang="en-US" dirty="0" smtClean="0"/>
              <a:t>一）自動報繳：</a:t>
            </a:r>
          </a:p>
          <a:p>
            <a:pPr>
              <a:buNone/>
            </a:pPr>
            <a:r>
              <a:rPr lang="zh-TW" altLang="en-US" dirty="0" smtClean="0"/>
              <a:t>    營業</a:t>
            </a:r>
            <a:r>
              <a:rPr lang="zh-TW" altLang="en-US" dirty="0" smtClean="0"/>
              <a:t>人每月網路交易之銷售額達</a:t>
            </a:r>
            <a:r>
              <a:rPr lang="en-US" altLang="zh-TW" dirty="0" smtClean="0"/>
              <a:t>20</a:t>
            </a:r>
            <a:r>
              <a:rPr lang="zh-TW" altLang="en-US" dirty="0" smtClean="0"/>
              <a:t>萬元以上者，除</a:t>
            </a:r>
            <a:r>
              <a:rPr lang="zh-TW" altLang="en-US" dirty="0" smtClean="0"/>
              <a:t>符合</a:t>
            </a:r>
            <a:r>
              <a:rPr lang="zh-TW" altLang="en-US" dirty="0" smtClean="0"/>
              <a:t>統一發票使用辦法第</a:t>
            </a:r>
            <a:r>
              <a:rPr lang="en-US" altLang="zh-TW" dirty="0" smtClean="0"/>
              <a:t>4</a:t>
            </a:r>
            <a:r>
              <a:rPr lang="zh-TW" altLang="en-US" dirty="0" smtClean="0"/>
              <a:t>條規定者外，應於銷售</a:t>
            </a:r>
            <a:r>
              <a:rPr lang="zh-TW" altLang="en-US" dirty="0" smtClean="0"/>
              <a:t>貨物或</a:t>
            </a:r>
            <a:r>
              <a:rPr lang="zh-TW" altLang="en-US" dirty="0" smtClean="0"/>
              <a:t>勞務時開立統一發票，並以每兩個月為一期，於</a:t>
            </a:r>
            <a:r>
              <a:rPr lang="zh-TW" altLang="en-US" dirty="0" smtClean="0"/>
              <a:t>次期</a:t>
            </a:r>
            <a:r>
              <a:rPr lang="zh-TW" altLang="en-US" dirty="0" smtClean="0"/>
              <a:t>開始</a:t>
            </a:r>
            <a:r>
              <a:rPr lang="en-US" altLang="zh-TW" dirty="0" smtClean="0"/>
              <a:t>15</a:t>
            </a:r>
            <a:r>
              <a:rPr lang="zh-TW" altLang="en-US" dirty="0" smtClean="0"/>
              <a:t>日內（分別於每年</a:t>
            </a:r>
            <a:r>
              <a:rPr lang="en-US" altLang="zh-TW" dirty="0" smtClean="0"/>
              <a:t>1</a:t>
            </a:r>
            <a:r>
              <a:rPr lang="zh-TW" altLang="en-US" dirty="0" smtClean="0"/>
              <a:t>月、</a:t>
            </a:r>
            <a:r>
              <a:rPr lang="en-US" altLang="zh-TW" dirty="0" smtClean="0"/>
              <a:t>3</a:t>
            </a:r>
            <a:r>
              <a:rPr lang="zh-TW" altLang="en-US" dirty="0" smtClean="0"/>
              <a:t>月、</a:t>
            </a:r>
            <a:r>
              <a:rPr lang="en-US" altLang="zh-TW" dirty="0" smtClean="0"/>
              <a:t>5</a:t>
            </a:r>
            <a:r>
              <a:rPr lang="zh-TW" altLang="en-US" dirty="0" smtClean="0"/>
              <a:t>月、</a:t>
            </a:r>
            <a:r>
              <a:rPr lang="en-US" altLang="zh-TW" dirty="0" smtClean="0"/>
              <a:t>7</a:t>
            </a:r>
            <a:r>
              <a:rPr lang="zh-TW" altLang="en-US" dirty="0" smtClean="0"/>
              <a:t>月、</a:t>
            </a:r>
            <a:r>
              <a:rPr lang="en-US" altLang="zh-TW" dirty="0" smtClean="0"/>
              <a:t>9</a:t>
            </a:r>
            <a:r>
              <a:rPr lang="zh-TW" altLang="en-US" dirty="0" smtClean="0"/>
              <a:t>月、</a:t>
            </a:r>
            <a:r>
              <a:rPr lang="en-US" altLang="zh-TW" dirty="0" smtClean="0"/>
              <a:t>11</a:t>
            </a:r>
            <a:r>
              <a:rPr lang="zh-TW" altLang="en-US" dirty="0" smtClean="0"/>
              <a:t>月之</a:t>
            </a:r>
            <a:r>
              <a:rPr lang="en-US" altLang="zh-TW" dirty="0" smtClean="0"/>
              <a:t>15</a:t>
            </a:r>
            <a:r>
              <a:rPr lang="zh-TW" altLang="en-US" dirty="0" smtClean="0"/>
              <a:t>日前），填具規定格式之申報</a:t>
            </a:r>
            <a:r>
              <a:rPr lang="zh-TW" altLang="en-US" dirty="0" smtClean="0"/>
              <a:t>書，</a:t>
            </a:r>
            <a:r>
              <a:rPr lang="zh-TW" altLang="en-US" dirty="0" smtClean="0"/>
              <a:t>檢附退抵稅款及其他有關文件，向登記所在地</a:t>
            </a:r>
            <a:r>
              <a:rPr lang="zh-TW" altLang="en-US" dirty="0" smtClean="0"/>
              <a:t>主管稽</a:t>
            </a:r>
            <a:r>
              <a:rPr lang="zh-TW" altLang="en-US" dirty="0" smtClean="0"/>
              <a:t>徵機關申報銷售額、應納或溢付營業稅額。如有</a:t>
            </a:r>
            <a:r>
              <a:rPr lang="zh-TW" altLang="en-US" dirty="0" smtClean="0"/>
              <a:t>應納</a:t>
            </a:r>
            <a:r>
              <a:rPr lang="zh-TW" altLang="en-US" dirty="0" smtClean="0"/>
              <a:t>營業稅額者，應先向公庫繳納後，檢同繳納收據</a:t>
            </a:r>
            <a:r>
              <a:rPr lang="zh-TW" altLang="en-US" dirty="0" smtClean="0"/>
              <a:t>一併</a:t>
            </a:r>
            <a:r>
              <a:rPr lang="zh-TW" altLang="en-US" dirty="0" smtClean="0"/>
              <a:t>申報。</a:t>
            </a:r>
            <a:endParaRPr lang="zh-TW"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fontScale="92500" lnSpcReduction="20000"/>
          </a:bodyPr>
          <a:lstStyle/>
          <a:p>
            <a:pPr>
              <a:buNone/>
            </a:pPr>
            <a:r>
              <a:rPr lang="zh-TW" altLang="en-US" dirty="0" smtClean="0"/>
              <a:t>營業稅</a:t>
            </a:r>
            <a:r>
              <a:rPr lang="zh-TW" altLang="en-US" dirty="0" smtClean="0"/>
              <a:t>課稅方式：</a:t>
            </a:r>
          </a:p>
          <a:p>
            <a:pPr>
              <a:buNone/>
            </a:pPr>
            <a:r>
              <a:rPr lang="zh-TW" altLang="en-US" dirty="0" smtClean="0"/>
              <a:t>（二）查定課徵：</a:t>
            </a:r>
          </a:p>
          <a:p>
            <a:pPr>
              <a:buNone/>
            </a:pPr>
            <a:r>
              <a:rPr lang="zh-TW" altLang="en-US" dirty="0" smtClean="0"/>
              <a:t>   營業</a:t>
            </a:r>
            <a:r>
              <a:rPr lang="zh-TW" altLang="en-US" dirty="0" smtClean="0"/>
              <a:t>人每月網路交易之銷售額在新臺幣（以下同）</a:t>
            </a:r>
            <a:r>
              <a:rPr lang="en-US" altLang="zh-TW" dirty="0" smtClean="0"/>
              <a:t>8</a:t>
            </a:r>
            <a:r>
              <a:rPr lang="zh-TW" altLang="en-US" dirty="0" smtClean="0"/>
              <a:t>萬</a:t>
            </a:r>
            <a:r>
              <a:rPr lang="zh-TW" altLang="en-US" dirty="0" smtClean="0"/>
              <a:t>元以上</a:t>
            </a:r>
            <a:r>
              <a:rPr lang="zh-TW" altLang="en-US" dirty="0" smtClean="0"/>
              <a:t>（銷售勞務者為</a:t>
            </a:r>
            <a:r>
              <a:rPr lang="en-US" altLang="zh-TW" dirty="0" smtClean="0"/>
              <a:t>4</a:t>
            </a:r>
            <a:r>
              <a:rPr lang="zh-TW" altLang="en-US" dirty="0" smtClean="0"/>
              <a:t>萬元以上）、未達</a:t>
            </a:r>
            <a:r>
              <a:rPr lang="en-US" altLang="zh-TW" dirty="0" smtClean="0"/>
              <a:t>20</a:t>
            </a:r>
            <a:r>
              <a:rPr lang="zh-TW" altLang="en-US" dirty="0" smtClean="0"/>
              <a:t>萬元者（</a:t>
            </a:r>
            <a:r>
              <a:rPr lang="zh-TW" altLang="en-US" dirty="0" smtClean="0"/>
              <a:t>含新</a:t>
            </a:r>
            <a:r>
              <a:rPr lang="zh-TW" altLang="en-US" dirty="0" smtClean="0"/>
              <a:t>設立或尚未開業者），稽徵機關得核定免用</a:t>
            </a:r>
            <a:r>
              <a:rPr lang="zh-TW" altLang="en-US" dirty="0" smtClean="0"/>
              <a:t>統一發票，</a:t>
            </a:r>
            <a:r>
              <a:rPr lang="zh-TW" altLang="en-US" dirty="0" smtClean="0"/>
              <a:t>依照網路交易明細資料（必要時請提供收款存摺影本</a:t>
            </a:r>
            <a:r>
              <a:rPr lang="zh-TW" altLang="en-US" dirty="0" smtClean="0"/>
              <a:t>等資料</a:t>
            </a:r>
            <a:r>
              <a:rPr lang="zh-TW" altLang="en-US" dirty="0" smtClean="0"/>
              <a:t>）查得之銷售額，按</a:t>
            </a:r>
            <a:r>
              <a:rPr lang="en-US" altLang="zh-TW" dirty="0" smtClean="0"/>
              <a:t>1%</a:t>
            </a:r>
            <a:r>
              <a:rPr lang="zh-TW" altLang="en-US" dirty="0" smtClean="0"/>
              <a:t>稅率計算營業稅額。每三</a:t>
            </a:r>
            <a:r>
              <a:rPr lang="zh-TW" altLang="en-US" dirty="0" smtClean="0"/>
              <a:t>個月</a:t>
            </a:r>
            <a:r>
              <a:rPr lang="zh-TW" altLang="en-US" dirty="0" smtClean="0"/>
              <a:t>（分別於每年</a:t>
            </a:r>
            <a:r>
              <a:rPr lang="en-US" altLang="zh-TW" dirty="0" smtClean="0"/>
              <a:t>1</a:t>
            </a:r>
            <a:r>
              <a:rPr lang="zh-TW" altLang="en-US" dirty="0" smtClean="0"/>
              <a:t>月、</a:t>
            </a:r>
            <a:r>
              <a:rPr lang="en-US" altLang="zh-TW" dirty="0" smtClean="0"/>
              <a:t>4</a:t>
            </a:r>
            <a:r>
              <a:rPr lang="zh-TW" altLang="en-US" dirty="0" smtClean="0"/>
              <a:t>月、</a:t>
            </a:r>
            <a:r>
              <a:rPr lang="en-US" altLang="zh-TW" dirty="0" smtClean="0"/>
              <a:t>7</a:t>
            </a:r>
            <a:r>
              <a:rPr lang="zh-TW" altLang="en-US" dirty="0" smtClean="0"/>
              <a:t>月、</a:t>
            </a:r>
            <a:r>
              <a:rPr lang="en-US" altLang="zh-TW" dirty="0" smtClean="0"/>
              <a:t>10</a:t>
            </a:r>
            <a:r>
              <a:rPr lang="zh-TW" altLang="en-US" dirty="0" smtClean="0"/>
              <a:t>月底前）郵寄</a:t>
            </a:r>
            <a:r>
              <a:rPr lang="zh-TW" altLang="en-US" dirty="0" smtClean="0"/>
              <a:t>繳款</a:t>
            </a:r>
            <a:r>
              <a:rPr lang="zh-TW" altLang="en-US" dirty="0" smtClean="0"/>
              <a:t>書通知繳納；如平均每月銷售額低於</a:t>
            </a:r>
            <a:r>
              <a:rPr lang="en-US" altLang="zh-TW" dirty="0" smtClean="0"/>
              <a:t>8</a:t>
            </a:r>
            <a:r>
              <a:rPr lang="zh-TW" altLang="en-US" dirty="0" smtClean="0"/>
              <a:t>萬元（銷售</a:t>
            </a:r>
            <a:r>
              <a:rPr lang="zh-TW" altLang="en-US" dirty="0" smtClean="0"/>
              <a:t>貨物</a:t>
            </a:r>
            <a:r>
              <a:rPr lang="zh-TW" altLang="en-US" dirty="0" smtClean="0"/>
              <a:t>者）或</a:t>
            </a:r>
            <a:r>
              <a:rPr lang="en-US" altLang="zh-TW" dirty="0" smtClean="0"/>
              <a:t>4</a:t>
            </a:r>
            <a:r>
              <a:rPr lang="zh-TW" altLang="en-US" dirty="0" smtClean="0"/>
              <a:t>萬元（銷售勞務者）者，免徵營業稅。</a:t>
            </a:r>
            <a:endParaRPr lang="zh-TW"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304800" y="1554162"/>
            <a:ext cx="8686800" cy="4971182"/>
          </a:xfrm>
        </p:spPr>
        <p:txBody>
          <a:bodyPr>
            <a:normAutofit fontScale="85000" lnSpcReduction="20000"/>
          </a:bodyPr>
          <a:lstStyle/>
          <a:p>
            <a:pPr>
              <a:buNone/>
            </a:pPr>
            <a:r>
              <a:rPr lang="zh-TW" altLang="en-US" dirty="0" smtClean="0"/>
              <a:t>其他注意事項：</a:t>
            </a:r>
          </a:p>
          <a:p>
            <a:pPr>
              <a:buNone/>
            </a:pPr>
            <a:r>
              <a:rPr lang="zh-TW" altLang="en-US" dirty="0" smtClean="0"/>
              <a:t>   （</a:t>
            </a:r>
            <a:r>
              <a:rPr lang="zh-TW" altLang="en-US" dirty="0" smtClean="0"/>
              <a:t>一）以營利為目的之網路拍賣業者如果每個月銷售貨物之</a:t>
            </a:r>
            <a:r>
              <a:rPr lang="zh-TW" altLang="en-US" dirty="0" smtClean="0"/>
              <a:t>銷售</a:t>
            </a:r>
            <a:r>
              <a:rPr lang="zh-TW" altLang="en-US" dirty="0" smtClean="0"/>
              <a:t>額未達到</a:t>
            </a:r>
            <a:r>
              <a:rPr lang="en-US" altLang="zh-TW" dirty="0" smtClean="0"/>
              <a:t>8</a:t>
            </a:r>
            <a:r>
              <a:rPr lang="zh-TW" altLang="en-US" dirty="0" smtClean="0"/>
              <a:t>萬元者（銷售勞務者為</a:t>
            </a:r>
            <a:r>
              <a:rPr lang="en-US" altLang="zh-TW" dirty="0" smtClean="0"/>
              <a:t>4</a:t>
            </a:r>
            <a:r>
              <a:rPr lang="zh-TW" altLang="en-US" dirty="0" smtClean="0"/>
              <a:t>萬元），得</a:t>
            </a:r>
            <a:r>
              <a:rPr lang="zh-TW" altLang="en-US" dirty="0" smtClean="0"/>
              <a:t>暫時</a:t>
            </a:r>
            <a:r>
              <a:rPr lang="zh-TW" altLang="en-US" dirty="0" smtClean="0"/>
              <a:t>免向國稅局辦理營業（稅籍）登記，惟一旦當月</a:t>
            </a:r>
            <a:r>
              <a:rPr lang="zh-TW" altLang="en-US" dirty="0" smtClean="0"/>
              <a:t>銷售</a:t>
            </a:r>
            <a:r>
              <a:rPr lang="zh-TW" altLang="en-US" dirty="0" smtClean="0"/>
              <a:t>額達</a:t>
            </a:r>
            <a:r>
              <a:rPr lang="en-US" altLang="zh-TW" dirty="0" smtClean="0"/>
              <a:t>8</a:t>
            </a:r>
            <a:r>
              <a:rPr lang="zh-TW" altLang="en-US" dirty="0" smtClean="0"/>
              <a:t>萬元（銷售勞務者為</a:t>
            </a:r>
            <a:r>
              <a:rPr lang="en-US" altLang="zh-TW" dirty="0" smtClean="0"/>
              <a:t>4</a:t>
            </a:r>
            <a:r>
              <a:rPr lang="zh-TW" altLang="en-US" dirty="0" smtClean="0"/>
              <a:t>萬元）以上者，應</a:t>
            </a:r>
            <a:r>
              <a:rPr lang="zh-TW" altLang="en-US" dirty="0" smtClean="0"/>
              <a:t>即向</a:t>
            </a:r>
            <a:r>
              <a:rPr lang="zh-TW" altLang="en-US" dirty="0" smtClean="0"/>
              <a:t>國稅局辦理營業（稅籍）登記並報繳稅款，以免</a:t>
            </a:r>
            <a:r>
              <a:rPr lang="zh-TW" altLang="en-US" dirty="0" smtClean="0"/>
              <a:t>因被</a:t>
            </a:r>
            <a:r>
              <a:rPr lang="zh-TW" altLang="en-US" dirty="0" smtClean="0"/>
              <a:t>檢舉或被查獲而必須被補稅及處罰。</a:t>
            </a:r>
          </a:p>
          <a:p>
            <a:pPr>
              <a:buNone/>
            </a:pPr>
            <a:r>
              <a:rPr lang="zh-TW" altLang="en-US" dirty="0" smtClean="0"/>
              <a:t>   （</a:t>
            </a:r>
            <a:r>
              <a:rPr lang="zh-TW" altLang="en-US" dirty="0" smtClean="0"/>
              <a:t>二）負責人如係未持有國民身分證之外僑人士，應檢附</a:t>
            </a:r>
            <a:r>
              <a:rPr lang="zh-TW" altLang="en-US" dirty="0" smtClean="0"/>
              <a:t>統一證</a:t>
            </a:r>
            <a:r>
              <a:rPr lang="zh-TW" altLang="en-US" dirty="0" smtClean="0"/>
              <a:t>號或護照等身分證明文件。</a:t>
            </a:r>
          </a:p>
          <a:p>
            <a:pPr>
              <a:buNone/>
            </a:pPr>
            <a:r>
              <a:rPr lang="zh-TW" altLang="en-US" dirty="0" smtClean="0"/>
              <a:t>   （</a:t>
            </a:r>
            <a:r>
              <a:rPr lang="zh-TW" altLang="en-US" dirty="0" smtClean="0"/>
              <a:t>三）負責人如為限制行為能力人，應經法定代理人允許，</a:t>
            </a:r>
            <a:r>
              <a:rPr lang="zh-TW" altLang="en-US" dirty="0" smtClean="0"/>
              <a:t>並應</a:t>
            </a:r>
            <a:r>
              <a:rPr lang="zh-TW" altLang="en-US" dirty="0" smtClean="0"/>
              <a:t>附法定代理人證件</a:t>
            </a:r>
            <a:r>
              <a:rPr lang="en-US" altLang="zh-TW" dirty="0" smtClean="0"/>
              <a:t>1</a:t>
            </a:r>
            <a:r>
              <a:rPr lang="zh-TW" altLang="en-US" dirty="0" smtClean="0"/>
              <a:t>份。</a:t>
            </a:r>
          </a:p>
          <a:p>
            <a:pPr>
              <a:buNone/>
            </a:pPr>
            <a:r>
              <a:rPr lang="zh-TW" altLang="en-US" dirty="0" smtClean="0"/>
              <a:t>   （</a:t>
            </a:r>
            <a:r>
              <a:rPr lang="zh-TW" altLang="en-US" dirty="0" smtClean="0"/>
              <a:t>四）稽徵機關以「營利事業所在地址」欄所填列之地址，</a:t>
            </a:r>
            <a:r>
              <a:rPr lang="zh-TW" altLang="en-US" dirty="0" smtClean="0"/>
              <a:t>為繳款</a:t>
            </a:r>
            <a:r>
              <a:rPr lang="zh-TW" altLang="en-US" dirty="0" smtClean="0"/>
              <a:t>書及各種文書之送達地址。</a:t>
            </a:r>
            <a:endParaRPr lang="zh-TW"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pPr>
              <a:buNone/>
            </a:pPr>
            <a:endParaRPr lang="en-US" altLang="zh-TW" dirty="0" smtClean="0"/>
          </a:p>
          <a:p>
            <a:pPr>
              <a:buNone/>
            </a:pPr>
            <a:endParaRPr lang="en-US" altLang="zh-TW" dirty="0" smtClean="0"/>
          </a:p>
          <a:p>
            <a:pPr>
              <a:buNone/>
            </a:pPr>
            <a:endParaRPr lang="en-US" altLang="zh-TW" dirty="0" smtClean="0"/>
          </a:p>
          <a:p>
            <a:pPr algn="ctr">
              <a:buNone/>
            </a:pPr>
            <a:r>
              <a:rPr lang="zh-TW" altLang="en-US" sz="4400" b="1" dirty="0" smtClean="0"/>
              <a:t>感謝各位之聆聽</a:t>
            </a:r>
            <a:r>
              <a:rPr lang="en-US" altLang="zh-TW" sz="4400" b="1" dirty="0" smtClean="0"/>
              <a:t>!!</a:t>
            </a:r>
          </a:p>
          <a:p>
            <a:pPr>
              <a:buNone/>
            </a:pPr>
            <a:endParaRPr lang="zh-TW"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23528" y="260648"/>
            <a:ext cx="8686800" cy="838200"/>
          </a:xfrm>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1475656" y="1196752"/>
            <a:ext cx="5779368" cy="5472608"/>
          </a:xfrm>
        </p:spPr>
        <p:txBody>
          <a:bodyPr>
            <a:normAutofit/>
          </a:bodyPr>
          <a:lstStyle/>
          <a:p>
            <a:r>
              <a:rPr lang="zh-TW" altLang="en-US" dirty="0" smtClean="0"/>
              <a:t>求職常見之案例</a:t>
            </a:r>
            <a:r>
              <a:rPr lang="en-US" altLang="zh-TW" dirty="0" smtClean="0"/>
              <a:t>(</a:t>
            </a:r>
            <a:r>
              <a:rPr lang="zh-TW" altLang="en-US" dirty="0" smtClean="0"/>
              <a:t>一</a:t>
            </a:r>
            <a:r>
              <a:rPr lang="en-US" altLang="zh-TW" dirty="0" smtClean="0"/>
              <a:t>)</a:t>
            </a:r>
          </a:p>
          <a:p>
            <a:pPr>
              <a:buNone/>
            </a:pPr>
            <a:r>
              <a:rPr lang="zh-TW" altLang="en-US" sz="2000" b="1" dirty="0" smtClean="0">
                <a:hlinkClick r:id="" action="ppaction://hlinkfile"/>
              </a:rPr>
              <a:t>個案一、要求繳意外險保費 </a:t>
            </a:r>
            <a:endParaRPr lang="zh-TW" altLang="en-US" sz="2000" b="1" dirty="0" smtClean="0"/>
          </a:p>
          <a:p>
            <a:pPr>
              <a:buNone/>
            </a:pPr>
            <a:r>
              <a:rPr lang="zh-TW" altLang="en-US" sz="2000" b="1" dirty="0" smtClean="0">
                <a:hlinkClick r:id="" action="ppaction://hlinkfile"/>
              </a:rPr>
              <a:t>個案二、隨意更改工作性質 </a:t>
            </a:r>
          </a:p>
          <a:p>
            <a:pPr>
              <a:buNone/>
            </a:pPr>
            <a:r>
              <a:rPr lang="zh-TW" altLang="en-US" sz="2000" b="1" dirty="0" smtClean="0">
                <a:hlinkClick r:id="" action="ppaction://hlinkfile"/>
              </a:rPr>
              <a:t>個案三、要求購買材料費 </a:t>
            </a:r>
          </a:p>
          <a:p>
            <a:pPr>
              <a:buNone/>
            </a:pPr>
            <a:r>
              <a:rPr lang="zh-TW" altLang="en-US" sz="2000" b="1" dirty="0" smtClean="0">
                <a:hlinkClick r:id="" action="ppaction://hlinkfile"/>
              </a:rPr>
              <a:t>個案四、一個月賺一百萬 </a:t>
            </a:r>
          </a:p>
          <a:p>
            <a:pPr>
              <a:buNone/>
            </a:pPr>
            <a:r>
              <a:rPr lang="zh-TW" altLang="en-US" sz="2000" b="1" dirty="0" smtClean="0">
                <a:hlinkClick r:id="" action="ppaction://hlinkfile"/>
              </a:rPr>
              <a:t>個案五、要求繳工作保證金 </a:t>
            </a:r>
          </a:p>
          <a:p>
            <a:pPr>
              <a:buNone/>
            </a:pPr>
            <a:r>
              <a:rPr lang="zh-TW" altLang="en-US" sz="2000" b="1" dirty="0" smtClean="0">
                <a:hlinkClick r:id="" action="ppaction://hlinkfile"/>
              </a:rPr>
              <a:t>個案六、面談時工作內容交待不清 </a:t>
            </a:r>
          </a:p>
          <a:p>
            <a:pPr>
              <a:buNone/>
            </a:pPr>
            <a:r>
              <a:rPr lang="zh-TW" altLang="en-US" sz="2000" b="1" dirty="0" smtClean="0">
                <a:hlinkClick r:id="" action="ppaction://hlinkfile"/>
              </a:rPr>
              <a:t>個案七、調到關係部門工作 </a:t>
            </a:r>
          </a:p>
          <a:p>
            <a:pPr>
              <a:buNone/>
            </a:pPr>
            <a:r>
              <a:rPr lang="zh-TW" altLang="en-US" sz="2000" b="1" dirty="0" smtClean="0">
                <a:hlinkClick r:id="" action="ppaction://hlinkfile"/>
              </a:rPr>
              <a:t>個案八、要先購買產品 </a:t>
            </a:r>
            <a:endParaRPr lang="en-US" altLang="zh-TW" sz="2000" b="1" dirty="0" smtClean="0"/>
          </a:p>
          <a:p>
            <a:pPr>
              <a:buNone/>
            </a:pPr>
            <a:r>
              <a:rPr lang="zh-TW" altLang="en-US" sz="2000" b="1" dirty="0" smtClean="0">
                <a:hlinkClick r:id="" action="ppaction://hlinkfile"/>
              </a:rPr>
              <a:t>個案九、仲介工作期望不符 </a:t>
            </a:r>
            <a:endParaRPr lang="zh-TW" altLang="en-US" sz="2000" b="1" dirty="0" smtClean="0"/>
          </a:p>
          <a:p>
            <a:pPr>
              <a:buNone/>
            </a:pPr>
            <a:r>
              <a:rPr lang="zh-TW" altLang="en-US" sz="2000" b="1" dirty="0" smtClean="0">
                <a:hlinkClick r:id="" action="ppaction://hlinkfile"/>
              </a:rPr>
              <a:t>個案十、同家公司不同主管招培訓幹部 </a:t>
            </a:r>
            <a:endParaRPr lang="zh-TW" altLang="en-US" sz="2000" b="1" dirty="0" smtClean="0"/>
          </a:p>
          <a:p>
            <a:pPr>
              <a:buNone/>
            </a:pPr>
            <a:r>
              <a:rPr lang="zh-TW" altLang="en-US" sz="2000" b="1" dirty="0" smtClean="0">
                <a:hlinkClick r:id="" action="ppaction://hlinkfile"/>
              </a:rPr>
              <a:t>個案十一、要求換地方面試 </a:t>
            </a:r>
            <a:endParaRPr lang="zh-TW" altLang="en-US" sz="2000" b="1" dirty="0" smtClean="0"/>
          </a:p>
          <a:p>
            <a:pPr>
              <a:buNone/>
            </a:pPr>
            <a:r>
              <a:rPr lang="zh-TW" altLang="en-US" sz="2000" b="1" dirty="0" smtClean="0">
                <a:hlinkClick r:id="" action="ppaction://hlinkfile"/>
              </a:rPr>
              <a:t>個案十二、要繳交易佣金 </a:t>
            </a:r>
            <a:endParaRPr lang="en-US" altLang="zh-TW" sz="2000" b="1" dirty="0" smtClean="0"/>
          </a:p>
          <a:p>
            <a:pPr>
              <a:buNone/>
            </a:pPr>
            <a:r>
              <a:rPr lang="zh-TW" altLang="en-US" sz="2000" b="1" dirty="0" smtClean="0"/>
              <a:t>資料來源：</a:t>
            </a:r>
            <a:r>
              <a:rPr lang="en-US" altLang="zh-TW" sz="2000" b="1" dirty="0" smtClean="0"/>
              <a:t>http://labor.hccg.gov.tw/service/</a:t>
            </a:r>
            <a:endParaRPr lang="zh-TW" altLang="en-US" sz="2000" b="1" dirty="0" smtClean="0"/>
          </a:p>
          <a:p>
            <a:pPr>
              <a:buNone/>
            </a:pPr>
            <a:endParaRPr lang="zh-TW" altLang="en-US" sz="2000" dirty="0" smtClean="0">
              <a:hlinkClick r:id="" action="ppaction://hlinkfile"/>
            </a:endParaRPr>
          </a:p>
          <a:p>
            <a:pPr>
              <a:buNone/>
            </a:pPr>
            <a:endParaRPr lang="zh-TW"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0648"/>
            <a:ext cx="8686800" cy="838200"/>
          </a:xfrm>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4" name="內容版面配置區 2"/>
          <p:cNvSpPr>
            <a:spLocks noGrp="1"/>
          </p:cNvSpPr>
          <p:nvPr>
            <p:ph idx="1"/>
          </p:nvPr>
        </p:nvSpPr>
        <p:spPr>
          <a:xfrm>
            <a:off x="1259632" y="1340768"/>
            <a:ext cx="8686800" cy="5517232"/>
          </a:xfrm>
        </p:spPr>
        <p:txBody>
          <a:bodyPr>
            <a:normAutofit/>
          </a:bodyPr>
          <a:lstStyle/>
          <a:p>
            <a:r>
              <a:rPr lang="zh-TW" altLang="en-US" dirty="0" smtClean="0"/>
              <a:t>求職常見之案例 </a:t>
            </a:r>
            <a:r>
              <a:rPr lang="en-US" altLang="zh-TW" dirty="0" smtClean="0"/>
              <a:t>(</a:t>
            </a:r>
            <a:r>
              <a:rPr lang="zh-TW" altLang="en-US" dirty="0" smtClean="0"/>
              <a:t>二</a:t>
            </a:r>
            <a:r>
              <a:rPr lang="en-US" altLang="zh-TW" dirty="0" smtClean="0"/>
              <a:t>)</a:t>
            </a:r>
          </a:p>
          <a:p>
            <a:pPr>
              <a:buNone/>
            </a:pPr>
            <a:r>
              <a:rPr lang="zh-TW" altLang="en-US" sz="2000" b="1" dirty="0" smtClean="0">
                <a:hlinkClick r:id="" action="ppaction://hlinkfile"/>
              </a:rPr>
              <a:t>個案十三、要求簽署不合理的僱用契約</a:t>
            </a:r>
            <a:r>
              <a:rPr lang="en-US" altLang="zh-TW" sz="2000" b="1" dirty="0" smtClean="0">
                <a:hlinkClick r:id="" action="ppaction://hlinkfile"/>
              </a:rPr>
              <a:t>?</a:t>
            </a:r>
            <a:r>
              <a:rPr lang="zh-TW" altLang="en-US" sz="2000" b="1" dirty="0" smtClean="0">
                <a:hlinkClick r:id="" action="ppaction://hlinkfile"/>
              </a:rPr>
              <a:t> </a:t>
            </a:r>
            <a:endParaRPr lang="zh-TW" altLang="en-US" sz="2000" b="1" dirty="0" smtClean="0"/>
          </a:p>
          <a:p>
            <a:pPr>
              <a:buNone/>
            </a:pPr>
            <a:r>
              <a:rPr lang="zh-TW" altLang="en-US" sz="2000" b="1" dirty="0" smtClean="0">
                <a:hlinkClick r:id="" action="ppaction://hlinkfile"/>
              </a:rPr>
              <a:t>個案十四、要求簽署女性生產後離職契約 </a:t>
            </a:r>
            <a:endParaRPr lang="zh-TW" altLang="en-US" sz="2000" b="1" dirty="0" smtClean="0"/>
          </a:p>
          <a:p>
            <a:pPr>
              <a:buNone/>
            </a:pPr>
            <a:r>
              <a:rPr lang="zh-TW" altLang="en-US" sz="2000" b="1" dirty="0" smtClean="0">
                <a:hlinkClick r:id="" action="ppaction://hlinkfile"/>
              </a:rPr>
              <a:t>個案十五、要求隻身「面洽」 </a:t>
            </a:r>
            <a:endParaRPr lang="zh-TW" altLang="en-US" sz="2000" b="1" dirty="0" smtClean="0"/>
          </a:p>
          <a:p>
            <a:pPr>
              <a:buNone/>
            </a:pPr>
            <a:r>
              <a:rPr lang="zh-TW" altLang="en-US" sz="2000" b="1" dirty="0" smtClean="0">
                <a:hlinkClick r:id="" action="ppaction://hlinkfile"/>
              </a:rPr>
              <a:t>個案十六、要求繳交通保險費 </a:t>
            </a:r>
            <a:endParaRPr lang="zh-TW" altLang="en-US" sz="2000" b="1" dirty="0" smtClean="0"/>
          </a:p>
          <a:p>
            <a:pPr>
              <a:buNone/>
            </a:pPr>
            <a:r>
              <a:rPr lang="zh-TW" altLang="en-US" sz="2000" b="1" dirty="0" smtClean="0">
                <a:hlinkClick r:id="" action="ppaction://hlinkfile"/>
              </a:rPr>
              <a:t>個案十七、身心障礙就業福音 </a:t>
            </a:r>
            <a:endParaRPr lang="zh-TW" altLang="en-US" sz="2000" b="1" dirty="0" smtClean="0"/>
          </a:p>
          <a:p>
            <a:pPr>
              <a:buNone/>
            </a:pPr>
            <a:r>
              <a:rPr lang="zh-TW" altLang="en-US" sz="2000" b="1" dirty="0" smtClean="0">
                <a:hlinkClick r:id="" action="ppaction://hlinkfile"/>
              </a:rPr>
              <a:t>個案十八、面試地點在泡沫紅茶店 </a:t>
            </a:r>
            <a:endParaRPr lang="zh-TW" altLang="en-US" sz="2000" b="1" dirty="0" smtClean="0"/>
          </a:p>
          <a:p>
            <a:pPr>
              <a:buNone/>
            </a:pPr>
            <a:r>
              <a:rPr lang="zh-TW" altLang="en-US" sz="2000" b="1" dirty="0" smtClean="0">
                <a:hlinkClick r:id="" action="ppaction://hlinkfile"/>
              </a:rPr>
              <a:t>個案十九、對工作沒概念沒關係 </a:t>
            </a:r>
            <a:endParaRPr lang="zh-TW" altLang="en-US" sz="2000" b="1" dirty="0" smtClean="0"/>
          </a:p>
          <a:p>
            <a:pPr>
              <a:buNone/>
            </a:pPr>
            <a:r>
              <a:rPr lang="zh-TW" altLang="en-US" sz="2000" b="1" dirty="0" smtClean="0">
                <a:hlinkClick r:id="" action="ppaction://hlinkfile"/>
              </a:rPr>
              <a:t>個案二十、紓困解難？請找「大姐、大哥」？ </a:t>
            </a:r>
            <a:endParaRPr lang="zh-TW" altLang="en-US" sz="2000" b="1" dirty="0" smtClean="0"/>
          </a:p>
          <a:p>
            <a:pPr>
              <a:buNone/>
            </a:pPr>
            <a:r>
              <a:rPr lang="zh-TW" altLang="en-US" sz="2000" b="1" dirty="0" smtClean="0">
                <a:hlinkClick r:id="" action="ppaction://hlinkfile"/>
              </a:rPr>
              <a:t>個案二十一、隨時可應徵 </a:t>
            </a:r>
            <a:endParaRPr lang="zh-TW" altLang="en-US" sz="2000" b="1" dirty="0" smtClean="0"/>
          </a:p>
          <a:p>
            <a:pPr>
              <a:buNone/>
            </a:pPr>
            <a:r>
              <a:rPr lang="zh-TW" altLang="en-US" sz="2000" b="1" dirty="0" smtClean="0">
                <a:hlinkClick r:id="" action="ppaction://hlinkfile"/>
              </a:rPr>
              <a:t>個案二十二、要求繳交訓練費 </a:t>
            </a:r>
            <a:endParaRPr lang="zh-TW" altLang="en-US" sz="2000" b="1" dirty="0" smtClean="0"/>
          </a:p>
          <a:p>
            <a:pPr>
              <a:buNone/>
            </a:pPr>
            <a:r>
              <a:rPr lang="zh-TW" altLang="en-US" sz="2000" b="1" dirty="0" smtClean="0">
                <a:hlinkClick r:id="" action="ppaction://hlinkfile"/>
              </a:rPr>
              <a:t>個案二十三、要求繳交上課費用 </a:t>
            </a:r>
            <a:endParaRPr lang="zh-TW" altLang="en-US" sz="2000" b="1" dirty="0" smtClean="0"/>
          </a:p>
          <a:p>
            <a:pPr>
              <a:buNone/>
            </a:pPr>
            <a:r>
              <a:rPr lang="zh-TW" altLang="en-US" sz="2000" b="1" dirty="0" smtClean="0">
                <a:hlinkClick r:id="" action="ppaction://hlinkfile"/>
              </a:rPr>
              <a:t>個案二十四、電話中支吾以對 </a:t>
            </a:r>
            <a:endParaRPr lang="zh-TW" altLang="en-US" sz="2000" b="1" dirty="0" smtClean="0"/>
          </a:p>
          <a:p>
            <a:pPr>
              <a:buNone/>
            </a:pPr>
            <a:endParaRPr lang="zh-TW" altLang="en-US" sz="2000" dirty="0" smtClean="0">
              <a:hlinkClick r:id="" action="ppaction://hlinkfile"/>
            </a:endParaRPr>
          </a:p>
          <a:p>
            <a:pPr>
              <a:buNone/>
            </a:pPr>
            <a:endParaRPr lang="zh-TW"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755576" y="1340768"/>
            <a:ext cx="8686800" cy="5517232"/>
          </a:xfrm>
        </p:spPr>
        <p:txBody>
          <a:bodyPr>
            <a:noAutofit/>
          </a:bodyPr>
          <a:lstStyle/>
          <a:p>
            <a:r>
              <a:rPr lang="zh-TW" altLang="en-US" sz="2000" b="1" dirty="0" smtClean="0"/>
              <a:t>求職常見之案例 </a:t>
            </a:r>
            <a:r>
              <a:rPr lang="en-US" altLang="zh-TW" sz="2000" b="1" dirty="0" smtClean="0"/>
              <a:t>(</a:t>
            </a:r>
            <a:r>
              <a:rPr lang="zh-TW" altLang="en-US" sz="2000" b="1" dirty="0" smtClean="0"/>
              <a:t>二</a:t>
            </a:r>
            <a:r>
              <a:rPr lang="en-US" altLang="zh-TW" sz="2000" b="1" dirty="0" smtClean="0"/>
              <a:t>)</a:t>
            </a:r>
            <a:endParaRPr lang="en-US" altLang="zh-TW" sz="2000" b="1" dirty="0" smtClean="0">
              <a:hlinkClick r:id="" action="ppaction://hlinkfile"/>
            </a:endParaRPr>
          </a:p>
          <a:p>
            <a:pPr>
              <a:buNone/>
            </a:pPr>
            <a:r>
              <a:rPr lang="zh-TW" altLang="en-US" sz="2000" b="1" dirty="0" smtClean="0">
                <a:hlinkClick r:id="" action="ppaction://hlinkfile"/>
              </a:rPr>
              <a:t>個案二十五、面試官態度輕薄，舉動不正 </a:t>
            </a:r>
            <a:endParaRPr lang="zh-TW" altLang="en-US" sz="2000" b="1" dirty="0" smtClean="0"/>
          </a:p>
          <a:p>
            <a:pPr>
              <a:buNone/>
            </a:pPr>
            <a:r>
              <a:rPr lang="zh-TW" altLang="en-US" sz="2000" b="1" dirty="0" smtClean="0">
                <a:hlinkClick r:id="" action="ppaction://hlinkfile"/>
              </a:rPr>
              <a:t>個案二十六、誠徵工商服務小姐 </a:t>
            </a:r>
            <a:endParaRPr lang="zh-TW" altLang="en-US" sz="2000" b="1" dirty="0" smtClean="0"/>
          </a:p>
          <a:p>
            <a:pPr>
              <a:buNone/>
            </a:pPr>
            <a:r>
              <a:rPr lang="zh-TW" altLang="en-US" sz="2000" b="1" dirty="0" smtClean="0">
                <a:solidFill>
                  <a:schemeClr val="tx1"/>
                </a:solidFill>
                <a:hlinkClick r:id="" action="ppaction://hlinkfile"/>
              </a:rPr>
              <a:t>個案二十七、要求扣留證照 </a:t>
            </a:r>
            <a:endParaRPr lang="zh-TW" altLang="en-US" sz="2000" b="1" dirty="0" smtClean="0">
              <a:solidFill>
                <a:schemeClr val="tx1"/>
              </a:solidFill>
            </a:endParaRPr>
          </a:p>
          <a:p>
            <a:pPr>
              <a:buNone/>
            </a:pPr>
            <a:r>
              <a:rPr lang="zh-TW" altLang="en-US" sz="2000" b="1" dirty="0" smtClean="0">
                <a:hlinkClick r:id="" action="ppaction://hlinkfile"/>
              </a:rPr>
              <a:t>個案二十八、拒還購買產品的錢 </a:t>
            </a:r>
            <a:endParaRPr lang="zh-TW" altLang="en-US" sz="2000" b="1" dirty="0" smtClean="0"/>
          </a:p>
          <a:p>
            <a:pPr>
              <a:buNone/>
            </a:pPr>
            <a:r>
              <a:rPr lang="zh-TW" altLang="en-US" sz="2000" b="1" dirty="0" smtClean="0">
                <a:hlinkClick r:id="" action="ppaction://hlinkfile"/>
              </a:rPr>
              <a:t>個案二十九、徵開發經紀人 </a:t>
            </a:r>
            <a:endParaRPr lang="zh-TW" altLang="en-US" sz="2000" b="1" dirty="0" smtClean="0"/>
          </a:p>
          <a:p>
            <a:pPr>
              <a:buNone/>
            </a:pPr>
            <a:r>
              <a:rPr lang="zh-TW" altLang="en-US" sz="2000" b="1" dirty="0" smtClean="0">
                <a:hlinkClick r:id="" action="ppaction://hlinkfile"/>
              </a:rPr>
              <a:t>個案三十、預扣工資合理 </a:t>
            </a:r>
            <a:endParaRPr lang="zh-TW" altLang="en-US" sz="2000" b="1" dirty="0" smtClean="0"/>
          </a:p>
          <a:p>
            <a:pPr>
              <a:buNone/>
            </a:pPr>
            <a:r>
              <a:rPr lang="zh-TW" altLang="en-US" sz="2000" b="1" dirty="0" smtClean="0">
                <a:hlinkClick r:id="" action="ppaction://hlinkfile"/>
              </a:rPr>
              <a:t>個案三十一、無業績處以四萬元罰款</a:t>
            </a:r>
            <a:r>
              <a:rPr lang="zh-TW" altLang="en-US" sz="2000" b="1" dirty="0" smtClean="0"/>
              <a:t> </a:t>
            </a:r>
          </a:p>
          <a:p>
            <a:pPr>
              <a:buNone/>
            </a:pPr>
            <a:r>
              <a:rPr lang="zh-TW" altLang="en-US" sz="2000" b="1" dirty="0" smtClean="0">
                <a:hlinkClick r:id="" action="ppaction://hlinkfile"/>
              </a:rPr>
              <a:t>個案三十二、被同學仲介推入火坑 </a:t>
            </a:r>
            <a:endParaRPr lang="zh-TW" altLang="en-US" sz="2000" b="1" dirty="0" smtClean="0"/>
          </a:p>
          <a:p>
            <a:pPr>
              <a:buNone/>
            </a:pPr>
            <a:r>
              <a:rPr lang="zh-TW" altLang="en-US" sz="2000" b="1" dirty="0" smtClean="0">
                <a:hlinkClick r:id="" action="ppaction://hlinkfile"/>
              </a:rPr>
              <a:t>個案三十三、未加班預扣薪資 </a:t>
            </a:r>
            <a:endParaRPr lang="zh-TW" altLang="en-US" sz="2000" b="1" dirty="0" smtClean="0"/>
          </a:p>
          <a:p>
            <a:pPr>
              <a:buNone/>
            </a:pPr>
            <a:r>
              <a:rPr lang="zh-TW" altLang="en-US" sz="2000" b="1" dirty="0" smtClean="0">
                <a:hlinkClick r:id="" action="ppaction://hlinkfile"/>
              </a:rPr>
              <a:t>個案三十四、要求繳交高額派外仲介費 </a:t>
            </a:r>
            <a:endParaRPr lang="zh-TW" altLang="en-US" sz="2000" b="1" dirty="0" smtClean="0"/>
          </a:p>
          <a:p>
            <a:pPr>
              <a:buNone/>
            </a:pPr>
            <a:r>
              <a:rPr lang="zh-TW" altLang="en-US" sz="2000" b="1" dirty="0" smtClean="0">
                <a:hlinkClick r:id="" action="ppaction://hlinkfile"/>
              </a:rPr>
              <a:t>個案三十五、繳費保障工作名額 </a:t>
            </a:r>
            <a:endParaRPr lang="zh-TW" altLang="en-US" sz="2000" b="1" dirty="0" smtClean="0"/>
          </a:p>
          <a:p>
            <a:pPr>
              <a:buNone/>
            </a:pPr>
            <a:r>
              <a:rPr lang="zh-TW" altLang="en-US" sz="2000" b="1" dirty="0" smtClean="0">
                <a:hlinkClick r:id="" action="ppaction://hlinkfile"/>
              </a:rPr>
              <a:t>個案三十六、未服務滿預定期限之處罰</a:t>
            </a:r>
            <a:r>
              <a:rPr lang="zh-TW" altLang="en-US" sz="2000" b="1" dirty="0" smtClean="0"/>
              <a:t> </a:t>
            </a:r>
          </a:p>
          <a:p>
            <a:pPr>
              <a:buNone/>
            </a:pPr>
            <a:r>
              <a:rPr lang="zh-TW" altLang="en-US" sz="2000" b="1" dirty="0" smtClean="0">
                <a:hlinkClick r:id="" action="ppaction://hlinkfile"/>
              </a:rPr>
              <a:t>個案三十七、北上謀職，待遇優厚 </a:t>
            </a:r>
            <a:endParaRPr lang="zh-TW" altLang="en-US" sz="2000" b="1" dirty="0" smtClean="0"/>
          </a:p>
          <a:p>
            <a:endParaRPr lang="zh-TW" altLang="en-US" sz="1800" dirty="0" smtClean="0"/>
          </a:p>
          <a:p>
            <a:endParaRPr lang="zh-TW" altLang="en-US"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457200" y="1556792"/>
            <a:ext cx="8686800" cy="5040560"/>
          </a:xfrm>
        </p:spPr>
        <p:txBody>
          <a:bodyPr>
            <a:normAutofit/>
          </a:bodyPr>
          <a:lstStyle/>
          <a:p>
            <a:pPr>
              <a:buNone/>
            </a:pPr>
            <a:r>
              <a:rPr lang="zh-TW" altLang="en-US" sz="3000" b="1" dirty="0" smtClean="0">
                <a:solidFill>
                  <a:schemeClr val="tx1"/>
                </a:solidFill>
              </a:rPr>
              <a:t>案例二十七：要求扣留證照</a:t>
            </a:r>
            <a:endParaRPr lang="en-US" altLang="zh-TW" sz="3000" b="1" dirty="0" smtClean="0">
              <a:solidFill>
                <a:schemeClr val="tx1"/>
              </a:solidFill>
            </a:endParaRPr>
          </a:p>
          <a:p>
            <a:pPr>
              <a:buNone/>
            </a:pPr>
            <a:r>
              <a:rPr lang="zh-TW" altLang="en-US" sz="3000" dirty="0" smtClean="0"/>
              <a:t>前不久台北市國稅局查獲某電子公司八十二年</a:t>
            </a:r>
            <a:endParaRPr lang="en-US" altLang="zh-TW" sz="3000" dirty="0" smtClean="0"/>
          </a:p>
          <a:p>
            <a:pPr>
              <a:buNone/>
            </a:pPr>
            <a:r>
              <a:rPr lang="zh-TW" altLang="en-US" sz="3000" dirty="0" smtClean="0"/>
              <a:t>的營利事業所得稅有三十多萬元未繳，於是將</a:t>
            </a:r>
            <a:endParaRPr lang="en-US" altLang="zh-TW" sz="3000" dirty="0" smtClean="0"/>
          </a:p>
          <a:p>
            <a:pPr>
              <a:buNone/>
            </a:pPr>
            <a:r>
              <a:rPr lang="zh-TW" altLang="en-US" sz="3000" dirty="0" smtClean="0"/>
              <a:t>該負責人送往法院強制執行，不料事後發覺該</a:t>
            </a:r>
            <a:endParaRPr lang="en-US" altLang="zh-TW" sz="3000" dirty="0" smtClean="0"/>
          </a:p>
          <a:p>
            <a:pPr>
              <a:buNone/>
            </a:pPr>
            <a:r>
              <a:rPr lang="zh-TW" altLang="en-US" sz="3000" u="sng" dirty="0" smtClean="0">
                <a:solidFill>
                  <a:srgbClr val="FF0000"/>
                </a:solidFill>
              </a:rPr>
              <a:t>負責人</a:t>
            </a:r>
            <a:r>
              <a:rPr lang="zh-TW" altLang="en-US" sz="3000" dirty="0" smtClean="0"/>
              <a:t>是因從軍中退役，到這家公司應徵，因</a:t>
            </a:r>
            <a:endParaRPr lang="en-US" altLang="zh-TW" sz="3000" dirty="0" smtClean="0"/>
          </a:p>
          <a:p>
            <a:pPr>
              <a:buNone/>
            </a:pPr>
            <a:r>
              <a:rPr lang="zh-TW" altLang="en-US" sz="3000" dirty="0" smtClean="0"/>
              <a:t>當時老闆說要辦勞健保，不僅將證件扣留，還</a:t>
            </a:r>
            <a:endParaRPr lang="en-US" altLang="zh-TW" sz="3000" dirty="0" smtClean="0"/>
          </a:p>
          <a:p>
            <a:pPr>
              <a:buNone/>
            </a:pPr>
            <a:r>
              <a:rPr lang="zh-TW" altLang="en-US" sz="3000" dirty="0" smtClean="0"/>
              <a:t>不明底細簽了一份聲言是工作契約的合同，結</a:t>
            </a:r>
            <a:endParaRPr lang="en-US" altLang="zh-TW" sz="3000" dirty="0" smtClean="0"/>
          </a:p>
          <a:p>
            <a:pPr>
              <a:buNone/>
            </a:pPr>
            <a:r>
              <a:rPr lang="zh-TW" altLang="en-US" sz="3000" dirty="0" smtClean="0"/>
              <a:t>果公司倒閉，該名</a:t>
            </a:r>
            <a:r>
              <a:rPr lang="zh-TW" altLang="en-US" sz="3000" u="sng" dirty="0" smtClean="0">
                <a:solidFill>
                  <a:srgbClr val="FF0000"/>
                </a:solidFill>
              </a:rPr>
              <a:t>負責人</a:t>
            </a:r>
            <a:r>
              <a:rPr lang="zh-TW" altLang="en-US" sz="3000" dirty="0" smtClean="0"/>
              <a:t>也是受害人便因滯欠</a:t>
            </a:r>
            <a:endParaRPr lang="en-US" altLang="zh-TW" sz="3000" dirty="0" smtClean="0"/>
          </a:p>
          <a:p>
            <a:pPr>
              <a:buNone/>
            </a:pPr>
            <a:r>
              <a:rPr lang="zh-TW" altLang="en-US" sz="3000" dirty="0" smtClean="0"/>
              <a:t>稅款而移送法辦。 </a:t>
            </a:r>
          </a:p>
          <a:p>
            <a:endParaRPr lang="zh-TW"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304800" y="1554162"/>
            <a:ext cx="8686800" cy="4899174"/>
          </a:xfrm>
        </p:spPr>
        <p:txBody>
          <a:bodyPr>
            <a:normAutofit fontScale="92500" lnSpcReduction="10000"/>
          </a:bodyPr>
          <a:lstStyle/>
          <a:p>
            <a:pPr>
              <a:buNone/>
            </a:pPr>
            <a:r>
              <a:rPr lang="zh-TW" altLang="en-US" b="1" dirty="0" smtClean="0"/>
              <a:t>負責人的法律義務與責任：</a:t>
            </a:r>
            <a:endParaRPr lang="en-US" altLang="zh-TW" b="1" dirty="0" smtClean="0"/>
          </a:p>
          <a:p>
            <a:pPr>
              <a:buNone/>
            </a:pPr>
            <a:r>
              <a:rPr lang="zh-TW" altLang="en-US" u="sng" dirty="0" smtClean="0"/>
              <a:t>商業會計法</a:t>
            </a:r>
            <a:r>
              <a:rPr lang="zh-TW" altLang="en-US" dirty="0" smtClean="0"/>
              <a:t>：第</a:t>
            </a:r>
            <a:r>
              <a:rPr lang="en-US" altLang="zh-TW" dirty="0" smtClean="0"/>
              <a:t>71~</a:t>
            </a:r>
            <a:r>
              <a:rPr lang="zh-TW" altLang="en-US" dirty="0" smtClean="0"/>
              <a:t>第</a:t>
            </a:r>
            <a:r>
              <a:rPr lang="en-US" altLang="zh-TW" dirty="0" smtClean="0"/>
              <a:t>79</a:t>
            </a:r>
            <a:r>
              <a:rPr lang="zh-TW" altLang="en-US" dirty="0" smtClean="0"/>
              <a:t>條等。</a:t>
            </a:r>
            <a:endParaRPr lang="en-US" altLang="zh-TW" dirty="0" smtClean="0"/>
          </a:p>
          <a:p>
            <a:pPr>
              <a:buNone/>
            </a:pPr>
            <a:r>
              <a:rPr lang="zh-TW" altLang="en-US" u="sng" dirty="0" smtClean="0"/>
              <a:t>所得稅法</a:t>
            </a:r>
            <a:r>
              <a:rPr lang="zh-TW" altLang="en-US" dirty="0" smtClean="0"/>
              <a:t>：第</a:t>
            </a:r>
            <a:r>
              <a:rPr lang="en-US" altLang="zh-TW" dirty="0" smtClean="0"/>
              <a:t>89</a:t>
            </a:r>
            <a:r>
              <a:rPr lang="zh-TW" altLang="en-US" dirty="0" smtClean="0"/>
              <a:t>條、第</a:t>
            </a:r>
            <a:r>
              <a:rPr lang="en-US" altLang="zh-TW" dirty="0" smtClean="0"/>
              <a:t>106</a:t>
            </a:r>
            <a:r>
              <a:rPr lang="zh-TW" altLang="en-US" dirty="0" smtClean="0"/>
              <a:t>條、第</a:t>
            </a:r>
            <a:r>
              <a:rPr lang="en-US" altLang="zh-TW" dirty="0" smtClean="0"/>
              <a:t>111</a:t>
            </a:r>
            <a:r>
              <a:rPr lang="zh-TW" altLang="en-US" dirty="0" smtClean="0"/>
              <a:t>條等。</a:t>
            </a:r>
            <a:endParaRPr lang="en-US" altLang="zh-TW" dirty="0" smtClean="0"/>
          </a:p>
          <a:p>
            <a:pPr>
              <a:buNone/>
            </a:pPr>
            <a:r>
              <a:rPr lang="zh-TW" altLang="en-US" u="sng" dirty="0" smtClean="0"/>
              <a:t>公司法</a:t>
            </a:r>
            <a:r>
              <a:rPr lang="zh-TW" altLang="en-US" dirty="0" smtClean="0"/>
              <a:t>：</a:t>
            </a:r>
            <a:endParaRPr lang="en-US" altLang="zh-TW" dirty="0" smtClean="0"/>
          </a:p>
          <a:p>
            <a:pPr>
              <a:buNone/>
            </a:pPr>
            <a:r>
              <a:rPr lang="zh-TW" altLang="en-US" dirty="0" smtClean="0"/>
              <a:t>第</a:t>
            </a:r>
            <a:r>
              <a:rPr lang="en-US" altLang="zh-TW" dirty="0" smtClean="0"/>
              <a:t>9</a:t>
            </a:r>
            <a:r>
              <a:rPr lang="zh-TW" altLang="en-US" dirty="0" smtClean="0"/>
              <a:t>條、第</a:t>
            </a:r>
            <a:r>
              <a:rPr lang="en-US" altLang="zh-TW" dirty="0" smtClean="0"/>
              <a:t>13</a:t>
            </a:r>
            <a:r>
              <a:rPr lang="zh-TW" altLang="en-US" dirty="0" smtClean="0"/>
              <a:t>條、第</a:t>
            </a:r>
            <a:r>
              <a:rPr lang="en-US" altLang="zh-TW" dirty="0" smtClean="0"/>
              <a:t>14</a:t>
            </a:r>
            <a:r>
              <a:rPr lang="zh-TW" altLang="en-US" dirty="0" smtClean="0"/>
              <a:t>條、第</a:t>
            </a:r>
            <a:r>
              <a:rPr lang="en-US" altLang="zh-TW" dirty="0" smtClean="0"/>
              <a:t>16</a:t>
            </a:r>
            <a:r>
              <a:rPr lang="zh-TW" altLang="en-US" dirty="0" smtClean="0"/>
              <a:t>條、</a:t>
            </a:r>
            <a:endParaRPr lang="en-US" altLang="zh-TW" dirty="0" smtClean="0"/>
          </a:p>
          <a:p>
            <a:pPr>
              <a:buNone/>
            </a:pPr>
            <a:r>
              <a:rPr lang="zh-TW" altLang="en-US" dirty="0" smtClean="0"/>
              <a:t>第</a:t>
            </a:r>
            <a:r>
              <a:rPr lang="en-US" altLang="zh-TW" dirty="0" smtClean="0"/>
              <a:t>20~</a:t>
            </a:r>
            <a:r>
              <a:rPr lang="zh-TW" altLang="en-US" dirty="0" smtClean="0"/>
              <a:t>第</a:t>
            </a:r>
            <a:r>
              <a:rPr lang="en-US" altLang="zh-TW" dirty="0" smtClean="0"/>
              <a:t>23</a:t>
            </a:r>
            <a:r>
              <a:rPr lang="zh-TW" altLang="en-US" dirty="0" smtClean="0"/>
              <a:t>條、第</a:t>
            </a:r>
            <a:r>
              <a:rPr lang="en-US" altLang="zh-TW" dirty="0" smtClean="0"/>
              <a:t>63</a:t>
            </a:r>
            <a:r>
              <a:rPr lang="zh-TW" altLang="en-US" dirty="0" smtClean="0"/>
              <a:t>條、第</a:t>
            </a:r>
            <a:r>
              <a:rPr lang="en-US" altLang="zh-TW" dirty="0" smtClean="0"/>
              <a:t>112</a:t>
            </a:r>
            <a:r>
              <a:rPr lang="zh-TW" altLang="en-US" dirty="0" smtClean="0"/>
              <a:t>條、第</a:t>
            </a:r>
            <a:r>
              <a:rPr lang="en-US" altLang="zh-TW" dirty="0" smtClean="0"/>
              <a:t>116-1</a:t>
            </a:r>
            <a:r>
              <a:rPr lang="zh-TW" altLang="en-US" dirty="0" smtClean="0"/>
              <a:t>條、</a:t>
            </a:r>
            <a:endParaRPr lang="en-US" altLang="zh-TW" dirty="0" smtClean="0"/>
          </a:p>
          <a:p>
            <a:pPr>
              <a:buNone/>
            </a:pPr>
            <a:r>
              <a:rPr lang="zh-TW" altLang="en-US" dirty="0" smtClean="0"/>
              <a:t>第</a:t>
            </a:r>
            <a:r>
              <a:rPr lang="en-US" altLang="zh-TW" dirty="0" smtClean="0"/>
              <a:t>167-168</a:t>
            </a:r>
            <a:r>
              <a:rPr lang="zh-TW" altLang="en-US" dirty="0" smtClean="0"/>
              <a:t>條、第</a:t>
            </a:r>
            <a:r>
              <a:rPr lang="en-US" altLang="zh-TW" dirty="0" smtClean="0"/>
              <a:t>172-1</a:t>
            </a:r>
            <a:r>
              <a:rPr lang="zh-TW" altLang="en-US" dirty="0" smtClean="0"/>
              <a:t>條、第</a:t>
            </a:r>
            <a:r>
              <a:rPr lang="en-US" altLang="zh-TW" dirty="0" smtClean="0"/>
              <a:t>192-1</a:t>
            </a:r>
            <a:r>
              <a:rPr lang="zh-TW" altLang="en-US" dirty="0" smtClean="0"/>
              <a:t>條、第</a:t>
            </a:r>
            <a:r>
              <a:rPr lang="en-US" altLang="zh-TW" dirty="0" smtClean="0"/>
              <a:t>232</a:t>
            </a:r>
            <a:r>
              <a:rPr lang="zh-TW" altLang="en-US" dirty="0" smtClean="0"/>
              <a:t>條、</a:t>
            </a:r>
            <a:endParaRPr lang="en-US" altLang="zh-TW" dirty="0" smtClean="0"/>
          </a:p>
          <a:p>
            <a:pPr>
              <a:buNone/>
            </a:pPr>
            <a:r>
              <a:rPr lang="zh-TW" altLang="en-US" dirty="0" smtClean="0"/>
              <a:t>第</a:t>
            </a:r>
            <a:r>
              <a:rPr lang="en-US" altLang="zh-TW" dirty="0" smtClean="0"/>
              <a:t>237</a:t>
            </a:r>
            <a:r>
              <a:rPr lang="zh-TW" altLang="en-US" dirty="0" smtClean="0"/>
              <a:t>條、第</a:t>
            </a:r>
            <a:r>
              <a:rPr lang="en-US" altLang="zh-TW" dirty="0" smtClean="0"/>
              <a:t>251</a:t>
            </a:r>
            <a:r>
              <a:rPr lang="zh-TW" altLang="en-US" dirty="0" smtClean="0"/>
              <a:t>條、第</a:t>
            </a:r>
            <a:r>
              <a:rPr lang="en-US" altLang="zh-TW" dirty="0" smtClean="0"/>
              <a:t>259</a:t>
            </a:r>
            <a:r>
              <a:rPr lang="zh-TW" altLang="en-US" dirty="0" smtClean="0"/>
              <a:t>條、第</a:t>
            </a:r>
            <a:r>
              <a:rPr lang="en-US" altLang="zh-TW" dirty="0" smtClean="0"/>
              <a:t>267</a:t>
            </a:r>
            <a:r>
              <a:rPr lang="zh-TW" altLang="en-US" dirty="0" smtClean="0"/>
              <a:t>條、</a:t>
            </a:r>
            <a:endParaRPr lang="en-US" altLang="zh-TW" dirty="0" smtClean="0"/>
          </a:p>
          <a:p>
            <a:pPr>
              <a:buNone/>
            </a:pPr>
            <a:r>
              <a:rPr lang="zh-TW" altLang="en-US" dirty="0" smtClean="0"/>
              <a:t>第</a:t>
            </a:r>
            <a:r>
              <a:rPr lang="en-US" altLang="zh-TW" dirty="0" smtClean="0"/>
              <a:t>279</a:t>
            </a:r>
            <a:r>
              <a:rPr lang="zh-TW" altLang="en-US" dirty="0" smtClean="0"/>
              <a:t>條、第</a:t>
            </a:r>
            <a:r>
              <a:rPr lang="en-US" altLang="zh-TW" dirty="0" smtClean="0"/>
              <a:t>369-8</a:t>
            </a:r>
            <a:r>
              <a:rPr lang="zh-TW" altLang="en-US" dirty="0" smtClean="0"/>
              <a:t>條、第</a:t>
            </a:r>
            <a:r>
              <a:rPr lang="en-US" altLang="zh-TW" dirty="0" smtClean="0"/>
              <a:t>387</a:t>
            </a:r>
            <a:r>
              <a:rPr lang="zh-TW" altLang="en-US" dirty="0" smtClean="0"/>
              <a:t>條等。</a:t>
            </a:r>
            <a:endParaRPr lang="en-US" altLang="zh-TW"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p:txBody>
          <a:bodyPr>
            <a:normAutofit/>
          </a:bodyPr>
          <a:lstStyle/>
          <a:p>
            <a:r>
              <a:rPr lang="zh-TW" altLang="en-US" sz="2800" dirty="0" smtClean="0"/>
              <a:t>時下創業公司類型</a:t>
            </a:r>
            <a:endParaRPr lang="en-US" altLang="zh-TW" sz="2800" dirty="0" smtClean="0"/>
          </a:p>
          <a:p>
            <a:pPr>
              <a:buNone/>
            </a:pPr>
            <a:r>
              <a:rPr lang="en-US" altLang="zh-TW" sz="2800" dirty="0" smtClean="0"/>
              <a:t>1.</a:t>
            </a:r>
            <a:r>
              <a:rPr lang="zh-TW" altLang="en-US" sz="2800" dirty="0" smtClean="0"/>
              <a:t>網路拍賣</a:t>
            </a:r>
            <a:r>
              <a:rPr lang="en-US" altLang="zh-TW" sz="2800" dirty="0" smtClean="0"/>
              <a:t>(</a:t>
            </a:r>
            <a:r>
              <a:rPr lang="zh-TW" altLang="en-US" sz="2800" dirty="0" smtClean="0"/>
              <a:t>網路商店</a:t>
            </a:r>
            <a:r>
              <a:rPr lang="en-US" altLang="zh-TW" sz="2800" dirty="0" smtClean="0"/>
              <a:t>)</a:t>
            </a:r>
          </a:p>
          <a:p>
            <a:pPr>
              <a:buNone/>
            </a:pPr>
            <a:r>
              <a:rPr lang="en-US" altLang="zh-TW" sz="2800" dirty="0" smtClean="0"/>
              <a:t>2.</a:t>
            </a:r>
            <a:r>
              <a:rPr lang="zh-TW" altLang="en-US" sz="2800" dirty="0" smtClean="0"/>
              <a:t>設計公司</a:t>
            </a:r>
            <a:endParaRPr lang="en-US" altLang="zh-TW" sz="2800" dirty="0" smtClean="0"/>
          </a:p>
          <a:p>
            <a:pPr>
              <a:buNone/>
            </a:pPr>
            <a:r>
              <a:rPr lang="en-US" altLang="zh-TW" sz="2800" dirty="0" smtClean="0"/>
              <a:t>3.</a:t>
            </a:r>
            <a:r>
              <a:rPr lang="zh-TW" altLang="en-US" sz="2800" dirty="0" smtClean="0"/>
              <a:t>貿易公司</a:t>
            </a:r>
            <a:endParaRPr lang="en-US" altLang="zh-TW" sz="2800" dirty="0" smtClean="0"/>
          </a:p>
          <a:p>
            <a:pPr>
              <a:buNone/>
            </a:pPr>
            <a:r>
              <a:rPr lang="en-US" altLang="zh-TW" sz="2800" dirty="0" smtClean="0"/>
              <a:t>4.</a:t>
            </a:r>
            <a:r>
              <a:rPr lang="zh-TW" altLang="en-US" sz="2800" dirty="0" smtClean="0"/>
              <a:t>自由創作業</a:t>
            </a:r>
            <a:endParaRPr lang="en-US" altLang="zh-TW" sz="2800" dirty="0" smtClean="0"/>
          </a:p>
          <a:p>
            <a:pPr>
              <a:buNone/>
            </a:pPr>
            <a:r>
              <a:rPr lang="en-US" altLang="zh-TW" sz="2800" dirty="0" smtClean="0"/>
              <a:t>5.</a:t>
            </a:r>
            <a:r>
              <a:rPr lang="zh-TW" altLang="en-US" sz="2800" dirty="0" smtClean="0"/>
              <a:t>其他</a:t>
            </a:r>
            <a:endParaRPr lang="zh-TW" altLang="en-US" sz="2800" dirty="0"/>
          </a:p>
        </p:txBody>
      </p:sp>
      <p:sp>
        <p:nvSpPr>
          <p:cNvPr id="5" name="矩形 4"/>
          <p:cNvSpPr/>
          <p:nvPr/>
        </p:nvSpPr>
        <p:spPr>
          <a:xfrm>
            <a:off x="4067944" y="1628800"/>
            <a:ext cx="4788024" cy="286232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TW" altLang="en-US" dirty="0" smtClean="0"/>
              <a:t>網路交易類型</a:t>
            </a:r>
            <a:r>
              <a:rPr lang="en-US" altLang="zh-TW" dirty="0" smtClean="0"/>
              <a:t>:</a:t>
            </a:r>
          </a:p>
          <a:p>
            <a:r>
              <a:rPr lang="zh-TW" altLang="en-US" dirty="0" smtClean="0"/>
              <a:t>（一）架設網頁</a:t>
            </a:r>
          </a:p>
          <a:p>
            <a:r>
              <a:rPr lang="zh-TW" altLang="en-US" dirty="0" smtClean="0"/>
              <a:t>（二）</a:t>
            </a:r>
            <a:r>
              <a:rPr lang="en-US" altLang="zh-TW" dirty="0" smtClean="0"/>
              <a:t>blog</a:t>
            </a:r>
          </a:p>
          <a:p>
            <a:r>
              <a:rPr lang="zh-TW" altLang="en-US" dirty="0" smtClean="0"/>
              <a:t>（三）網路商店： </a:t>
            </a:r>
            <a:r>
              <a:rPr lang="en-US" altLang="zh-TW" dirty="0" err="1" smtClean="0"/>
              <a:t>PChome</a:t>
            </a:r>
            <a:r>
              <a:rPr lang="zh-TW" altLang="en-US" dirty="0" smtClean="0"/>
              <a:t>線上購物、</a:t>
            </a:r>
            <a:r>
              <a:rPr lang="en-US" altLang="zh-TW" dirty="0" smtClean="0"/>
              <a:t>Yahoo</a:t>
            </a:r>
            <a:r>
              <a:rPr lang="zh-TW" altLang="en-US" dirty="0" smtClean="0"/>
              <a:t>奇摩購物中心、樂天購物網、淘寶網</a:t>
            </a:r>
            <a:r>
              <a:rPr lang="en-US" altLang="zh-TW" dirty="0" smtClean="0"/>
              <a:t>..</a:t>
            </a:r>
            <a:r>
              <a:rPr lang="zh-TW" altLang="en-US" dirty="0" smtClean="0"/>
              <a:t>。</a:t>
            </a:r>
          </a:p>
          <a:p>
            <a:r>
              <a:rPr lang="zh-TW" altLang="en-US" dirty="0" smtClean="0"/>
              <a:t>（四）網路拍賣： </a:t>
            </a:r>
            <a:r>
              <a:rPr lang="en-US" altLang="zh-TW" dirty="0" smtClean="0"/>
              <a:t>Yahoo</a:t>
            </a:r>
            <a:r>
              <a:rPr lang="zh-TW" altLang="en-US" dirty="0" smtClean="0"/>
              <a:t>奇摩拍賣、露天拍賣、樂天超級拍賣、</a:t>
            </a:r>
            <a:r>
              <a:rPr lang="en-US" altLang="zh-TW" dirty="0" err="1" smtClean="0"/>
              <a:t>HiNet</a:t>
            </a:r>
            <a:r>
              <a:rPr lang="zh-TW" altLang="en-US" dirty="0" smtClean="0"/>
              <a:t>拍賣</a:t>
            </a:r>
            <a:r>
              <a:rPr lang="en-US" altLang="zh-TW" dirty="0" smtClean="0"/>
              <a:t>..</a:t>
            </a:r>
            <a:r>
              <a:rPr lang="zh-TW" altLang="en-US" dirty="0" smtClean="0"/>
              <a:t>。</a:t>
            </a:r>
          </a:p>
          <a:p>
            <a:r>
              <a:rPr lang="zh-TW" altLang="en-US" dirty="0" smtClean="0"/>
              <a:t>（五）網路交易平台：虛擬寶物交易網、網路訂房中心、團購網（Ｇ</a:t>
            </a:r>
          </a:p>
          <a:p>
            <a:r>
              <a:rPr lang="en-US" altLang="zh-TW" dirty="0" err="1" smtClean="0"/>
              <a:t>omaji</a:t>
            </a:r>
            <a:r>
              <a:rPr lang="zh-TW" altLang="en-US" dirty="0" smtClean="0"/>
              <a:t>、</a:t>
            </a:r>
            <a:r>
              <a:rPr lang="en-US" altLang="zh-TW" dirty="0" err="1" smtClean="0"/>
              <a:t>Groupon</a:t>
            </a:r>
            <a:r>
              <a:rPr lang="zh-TW" altLang="en-US" dirty="0" smtClean="0"/>
              <a:t>）、第三方支付</a:t>
            </a:r>
            <a:r>
              <a:rPr lang="en-US" altLang="zh-TW" dirty="0" smtClean="0"/>
              <a:t>..</a:t>
            </a:r>
            <a:endParaRPr lang="zh-TW"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b="1" dirty="0" smtClean="0">
                <a:latin typeface="+mj-ea"/>
              </a:rPr>
              <a:t>社會新鮮人求職創業應有的會計稅務法令知識</a:t>
            </a:r>
            <a:endParaRPr lang="zh-TW" altLang="en-US" dirty="0"/>
          </a:p>
        </p:txBody>
      </p:sp>
      <p:sp>
        <p:nvSpPr>
          <p:cNvPr id="3" name="內容版面配置區 2"/>
          <p:cNvSpPr>
            <a:spLocks noGrp="1"/>
          </p:cNvSpPr>
          <p:nvPr>
            <p:ph idx="1"/>
          </p:nvPr>
        </p:nvSpPr>
        <p:spPr>
          <a:xfrm>
            <a:off x="304800" y="1554162"/>
            <a:ext cx="8686800" cy="4755158"/>
          </a:xfrm>
        </p:spPr>
        <p:txBody>
          <a:bodyPr/>
          <a:lstStyle/>
          <a:p>
            <a:pPr>
              <a:buNone/>
            </a:pPr>
            <a:r>
              <a:rPr lang="zh-TW" altLang="en-US" b="1" u="sng" dirty="0" smtClean="0"/>
              <a:t>公司設立的型態</a:t>
            </a:r>
            <a:endParaRPr lang="en-US" altLang="zh-TW" b="1" u="sng" dirty="0" smtClean="0"/>
          </a:p>
          <a:p>
            <a:pPr>
              <a:buNone/>
            </a:pPr>
            <a:endParaRPr lang="zh-TW" altLang="en-US" dirty="0"/>
          </a:p>
        </p:txBody>
      </p:sp>
      <p:cxnSp>
        <p:nvCxnSpPr>
          <p:cNvPr id="5" name="直線單箭頭接點 4"/>
          <p:cNvCxnSpPr/>
          <p:nvPr/>
        </p:nvCxnSpPr>
        <p:spPr>
          <a:xfrm>
            <a:off x="827584" y="3140968"/>
            <a:ext cx="7632848" cy="0"/>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6" name="文字方塊 5"/>
          <p:cNvSpPr txBox="1"/>
          <p:nvPr/>
        </p:nvSpPr>
        <p:spPr>
          <a:xfrm>
            <a:off x="539552" y="2348880"/>
            <a:ext cx="2376264" cy="523220"/>
          </a:xfrm>
          <a:prstGeom prst="rect">
            <a:avLst/>
          </a:prstGeom>
          <a:noFill/>
        </p:spPr>
        <p:txBody>
          <a:bodyPr wrap="square" rtlCol="0">
            <a:spAutoFit/>
          </a:bodyPr>
          <a:lstStyle/>
          <a:p>
            <a:r>
              <a:rPr lang="zh-TW" altLang="en-US" sz="2800" b="1" dirty="0" smtClean="0"/>
              <a:t>人合程度高</a:t>
            </a:r>
            <a:endParaRPr lang="zh-TW" altLang="en-US" sz="2800" b="1" dirty="0"/>
          </a:p>
        </p:txBody>
      </p:sp>
      <p:sp>
        <p:nvSpPr>
          <p:cNvPr id="7" name="文字方塊 6"/>
          <p:cNvSpPr txBox="1"/>
          <p:nvPr/>
        </p:nvSpPr>
        <p:spPr>
          <a:xfrm>
            <a:off x="6012160" y="2348880"/>
            <a:ext cx="2915816" cy="523220"/>
          </a:xfrm>
          <a:prstGeom prst="rect">
            <a:avLst/>
          </a:prstGeom>
          <a:noFill/>
        </p:spPr>
        <p:txBody>
          <a:bodyPr wrap="square" rtlCol="0">
            <a:spAutoFit/>
          </a:bodyPr>
          <a:lstStyle/>
          <a:p>
            <a:r>
              <a:rPr lang="zh-TW" altLang="en-US" sz="2800" b="1" dirty="0" smtClean="0"/>
              <a:t>資金合作程度高</a:t>
            </a:r>
            <a:endParaRPr lang="zh-TW" altLang="en-US" sz="2800" b="1" dirty="0"/>
          </a:p>
        </p:txBody>
      </p:sp>
      <p:sp>
        <p:nvSpPr>
          <p:cNvPr id="8" name="文字方塊 7"/>
          <p:cNvSpPr txBox="1"/>
          <p:nvPr/>
        </p:nvSpPr>
        <p:spPr>
          <a:xfrm>
            <a:off x="683568" y="3645024"/>
            <a:ext cx="1008112" cy="954107"/>
          </a:xfrm>
          <a:prstGeom prst="rect">
            <a:avLst/>
          </a:prstGeom>
          <a:noFill/>
        </p:spPr>
        <p:txBody>
          <a:bodyPr wrap="square" rtlCol="0">
            <a:spAutoFit/>
          </a:bodyPr>
          <a:lstStyle/>
          <a:p>
            <a:r>
              <a:rPr lang="zh-TW" altLang="en-US" sz="2800" b="1" dirty="0" smtClean="0"/>
              <a:t>合</a:t>
            </a:r>
            <a:endParaRPr lang="en-US" altLang="zh-TW" sz="2800" b="1" dirty="0" smtClean="0"/>
          </a:p>
          <a:p>
            <a:r>
              <a:rPr lang="zh-TW" altLang="en-US" sz="2800" b="1" dirty="0" smtClean="0"/>
              <a:t>夥</a:t>
            </a:r>
            <a:endParaRPr lang="zh-TW" altLang="en-US" sz="2800" b="1" dirty="0"/>
          </a:p>
        </p:txBody>
      </p:sp>
      <p:sp>
        <p:nvSpPr>
          <p:cNvPr id="9" name="文字方塊 8"/>
          <p:cNvSpPr txBox="1"/>
          <p:nvPr/>
        </p:nvSpPr>
        <p:spPr>
          <a:xfrm>
            <a:off x="2483768" y="3645024"/>
            <a:ext cx="792088" cy="954107"/>
          </a:xfrm>
          <a:prstGeom prst="rect">
            <a:avLst/>
          </a:prstGeom>
          <a:noFill/>
        </p:spPr>
        <p:txBody>
          <a:bodyPr wrap="square" rtlCol="0">
            <a:spAutoFit/>
          </a:bodyPr>
          <a:lstStyle/>
          <a:p>
            <a:r>
              <a:rPr lang="zh-TW" altLang="en-US" sz="2800" b="1" dirty="0" smtClean="0"/>
              <a:t>獨</a:t>
            </a:r>
            <a:endParaRPr lang="en-US" altLang="zh-TW" sz="2800" b="1" dirty="0" smtClean="0"/>
          </a:p>
          <a:p>
            <a:r>
              <a:rPr lang="zh-TW" altLang="en-US" sz="2800" b="1" dirty="0" smtClean="0"/>
              <a:t>資</a:t>
            </a:r>
            <a:endParaRPr lang="en-US" altLang="zh-TW" sz="2800" b="1" dirty="0" smtClean="0"/>
          </a:p>
        </p:txBody>
      </p:sp>
      <p:sp>
        <p:nvSpPr>
          <p:cNvPr id="10" name="文字方塊 9"/>
          <p:cNvSpPr txBox="1"/>
          <p:nvPr/>
        </p:nvSpPr>
        <p:spPr>
          <a:xfrm>
            <a:off x="4860032" y="3645024"/>
            <a:ext cx="648072" cy="1815882"/>
          </a:xfrm>
          <a:prstGeom prst="rect">
            <a:avLst/>
          </a:prstGeom>
          <a:noFill/>
        </p:spPr>
        <p:txBody>
          <a:bodyPr wrap="square" rtlCol="0">
            <a:spAutoFit/>
          </a:bodyPr>
          <a:lstStyle/>
          <a:p>
            <a:r>
              <a:rPr lang="zh-TW" altLang="en-US" sz="2800" b="1" dirty="0" smtClean="0"/>
              <a:t>有</a:t>
            </a:r>
            <a:endParaRPr lang="en-US" altLang="zh-TW" sz="2800" b="1" dirty="0" smtClean="0"/>
          </a:p>
          <a:p>
            <a:r>
              <a:rPr lang="zh-TW" altLang="en-US" sz="2800" b="1" dirty="0" smtClean="0"/>
              <a:t>限</a:t>
            </a:r>
            <a:endParaRPr lang="en-US" altLang="zh-TW" sz="2800" b="1" dirty="0" smtClean="0"/>
          </a:p>
          <a:p>
            <a:r>
              <a:rPr lang="zh-TW" altLang="en-US" sz="2800" b="1" dirty="0" smtClean="0"/>
              <a:t>公</a:t>
            </a:r>
            <a:endParaRPr lang="en-US" altLang="zh-TW" sz="2800" b="1" dirty="0" smtClean="0"/>
          </a:p>
          <a:p>
            <a:r>
              <a:rPr lang="zh-TW" altLang="en-US" sz="2800" b="1" dirty="0" smtClean="0"/>
              <a:t>司</a:t>
            </a:r>
            <a:endParaRPr lang="zh-TW" altLang="en-US" sz="2800" b="1" dirty="0"/>
          </a:p>
        </p:txBody>
      </p:sp>
      <p:sp>
        <p:nvSpPr>
          <p:cNvPr id="11" name="文字方塊 10"/>
          <p:cNvSpPr txBox="1"/>
          <p:nvPr/>
        </p:nvSpPr>
        <p:spPr>
          <a:xfrm>
            <a:off x="7956376" y="3645024"/>
            <a:ext cx="936104" cy="2677656"/>
          </a:xfrm>
          <a:prstGeom prst="rect">
            <a:avLst/>
          </a:prstGeom>
          <a:noFill/>
        </p:spPr>
        <p:txBody>
          <a:bodyPr wrap="square" rtlCol="0">
            <a:spAutoFit/>
          </a:bodyPr>
          <a:lstStyle/>
          <a:p>
            <a:r>
              <a:rPr lang="zh-TW" altLang="en-US" sz="2800" b="1" dirty="0" smtClean="0"/>
              <a:t>股</a:t>
            </a:r>
            <a:endParaRPr lang="en-US" altLang="zh-TW" sz="2800" b="1" dirty="0" smtClean="0"/>
          </a:p>
          <a:p>
            <a:r>
              <a:rPr lang="zh-TW" altLang="en-US" sz="2800" b="1" dirty="0" smtClean="0"/>
              <a:t>份</a:t>
            </a:r>
            <a:endParaRPr lang="en-US" altLang="zh-TW" sz="2800" b="1" dirty="0" smtClean="0"/>
          </a:p>
          <a:p>
            <a:r>
              <a:rPr lang="zh-TW" altLang="en-US" sz="2800" b="1" dirty="0" smtClean="0"/>
              <a:t>有</a:t>
            </a:r>
            <a:endParaRPr lang="en-US" altLang="zh-TW" sz="2800" b="1" dirty="0" smtClean="0"/>
          </a:p>
          <a:p>
            <a:r>
              <a:rPr lang="zh-TW" altLang="en-US" sz="2800" b="1" dirty="0" smtClean="0"/>
              <a:t>限</a:t>
            </a:r>
            <a:endParaRPr lang="en-US" altLang="zh-TW" sz="2800" b="1" dirty="0" smtClean="0"/>
          </a:p>
          <a:p>
            <a:r>
              <a:rPr lang="zh-TW" altLang="en-US" sz="2800" b="1" dirty="0" smtClean="0"/>
              <a:t>公</a:t>
            </a:r>
            <a:endParaRPr lang="en-US" altLang="zh-TW" sz="2800" b="1" dirty="0" smtClean="0"/>
          </a:p>
          <a:p>
            <a:r>
              <a:rPr lang="zh-TW" altLang="en-US" sz="2800" b="1" dirty="0" smtClean="0"/>
              <a:t>司</a:t>
            </a:r>
            <a:endParaRPr lang="zh-TW" altLang="en-US" sz="2800" b="1" dirty="0"/>
          </a:p>
        </p:txBody>
      </p:sp>
      <p:sp>
        <p:nvSpPr>
          <p:cNvPr id="12" name="文字方塊 11"/>
          <p:cNvSpPr txBox="1"/>
          <p:nvPr/>
        </p:nvSpPr>
        <p:spPr>
          <a:xfrm>
            <a:off x="6372200" y="3717032"/>
            <a:ext cx="615553" cy="2304256"/>
          </a:xfrm>
          <a:prstGeom prst="rect">
            <a:avLst/>
          </a:prstGeom>
          <a:noFill/>
        </p:spPr>
        <p:txBody>
          <a:bodyPr vert="eaVert" wrap="square" rtlCol="0">
            <a:spAutoFit/>
          </a:bodyPr>
          <a:lstStyle/>
          <a:p>
            <a:r>
              <a:rPr lang="zh-TW" altLang="en-US" sz="2800" b="1" dirty="0" smtClean="0"/>
              <a:t>兩合公司</a:t>
            </a:r>
            <a:endParaRPr lang="en-US" altLang="zh-TW" sz="2800" b="1" dirty="0" smtClean="0"/>
          </a:p>
        </p:txBody>
      </p:sp>
      <p:cxnSp>
        <p:nvCxnSpPr>
          <p:cNvPr id="14" name="直線單箭頭接點 13"/>
          <p:cNvCxnSpPr/>
          <p:nvPr/>
        </p:nvCxnSpPr>
        <p:spPr>
          <a:xfrm>
            <a:off x="4427984" y="3140968"/>
            <a:ext cx="0" cy="3312368"/>
          </a:xfrm>
          <a:prstGeom prst="straightConnector1">
            <a:avLst/>
          </a:prstGeom>
          <a:ln>
            <a:prstDash val="sysDash"/>
            <a:tailEnd type="arrow"/>
          </a:ln>
        </p:spPr>
        <p:style>
          <a:lnRef idx="2">
            <a:schemeClr val="dk1"/>
          </a:lnRef>
          <a:fillRef idx="0">
            <a:schemeClr val="dk1"/>
          </a:fillRef>
          <a:effectRef idx="1">
            <a:schemeClr val="dk1"/>
          </a:effectRef>
          <a:fontRef idx="minor">
            <a:schemeClr val="tx1"/>
          </a:fontRef>
        </p:style>
      </p:cxn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旅程">
  <a:themeElements>
    <a:clrScheme name="旅程">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旅程">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旅程">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699</TotalTime>
  <Words>2965</Words>
  <Application>Microsoft Office PowerPoint</Application>
  <PresentationFormat>如螢幕大小 (4:3)</PresentationFormat>
  <Paragraphs>200</Paragraphs>
  <Slides>24</Slides>
  <Notes>0</Notes>
  <HiddenSlides>0</HiddenSlides>
  <MMClips>0</MMClips>
  <ScaleCrop>false</ScaleCrop>
  <HeadingPairs>
    <vt:vector size="4" baseType="variant">
      <vt:variant>
        <vt:lpstr>佈景主題</vt:lpstr>
      </vt:variant>
      <vt:variant>
        <vt:i4>1</vt:i4>
      </vt:variant>
      <vt:variant>
        <vt:lpstr>投影片標題</vt:lpstr>
      </vt:variant>
      <vt:variant>
        <vt:i4>24</vt:i4>
      </vt:variant>
    </vt:vector>
  </HeadingPairs>
  <TitlesOfParts>
    <vt:vector size="25" baseType="lpstr">
      <vt:lpstr>旅程</vt:lpstr>
      <vt:lpstr>社會新鮮人求職創業應有的 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社會新鮮人求職創業應有的會計稅務法令知識</vt:lpstr>
      <vt:lpstr>投影片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社會新鮮人求職創業應有的 會計稅務法令知識</dc:title>
  <dc:creator>Yi Wei Kan</dc:creator>
  <cp:lastModifiedBy>Yi Wei Kan</cp:lastModifiedBy>
  <cp:revision>36</cp:revision>
  <dcterms:created xsi:type="dcterms:W3CDTF">2013-09-22T08:40:04Z</dcterms:created>
  <dcterms:modified xsi:type="dcterms:W3CDTF">2013-09-25T07:50:39Z</dcterms:modified>
</cp:coreProperties>
</file>